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</p:sldMasterIdLst>
  <p:notesMasterIdLst>
    <p:notesMasterId r:id="rId23"/>
  </p:notesMasterIdLst>
  <p:sldIdLst>
    <p:sldId id="256" r:id="rId8"/>
    <p:sldId id="257" r:id="rId9"/>
    <p:sldId id="263" r:id="rId10"/>
    <p:sldId id="269" r:id="rId11"/>
    <p:sldId id="258" r:id="rId12"/>
    <p:sldId id="264" r:id="rId13"/>
    <p:sldId id="271" r:id="rId14"/>
    <p:sldId id="273" r:id="rId15"/>
    <p:sldId id="259" r:id="rId16"/>
    <p:sldId id="260" r:id="rId17"/>
    <p:sldId id="266" r:id="rId18"/>
    <p:sldId id="270" r:id="rId19"/>
    <p:sldId id="262" r:id="rId20"/>
    <p:sldId id="267" r:id="rId21"/>
    <p:sldId id="261" r:id="rId22"/>
  </p:sldIdLst>
  <p:sldSz cx="9144000" cy="6121400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E73"/>
    <a:srgbClr val="00642D"/>
    <a:srgbClr val="11FF7D"/>
    <a:srgbClr val="F165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2" autoAdjust="0"/>
    <p:restoredTop sz="87659" autoAdjust="0"/>
  </p:normalViewPr>
  <p:slideViewPr>
    <p:cSldViewPr showGuides="1">
      <p:cViewPr>
        <p:scale>
          <a:sx n="66" d="100"/>
          <a:sy n="66" d="100"/>
        </p:scale>
        <p:origin x="-642" y="-180"/>
      </p:cViewPr>
      <p:guideLst>
        <p:guide orient="horz" pos="192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631B473-D095-4B14-8D08-EC501F88263E}" type="datetimeFigureOut">
              <a:rPr lang="zh-TW" altLang="en-US"/>
              <a:pPr>
                <a:defRPr/>
              </a:pPr>
              <a:t>2014/10/22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868363" y="685800"/>
            <a:ext cx="51212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F1D51DB-3E84-4445-8E38-B3AACBF7014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15939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home.educities.edu.tw/justice/jus92111.htm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1050" dirty="0" smtClean="0"/>
              <a:t>【</a:t>
            </a:r>
            <a:r>
              <a:rPr lang="zh-TW" altLang="en-US" dirty="0" smtClean="0"/>
              <a:t>四季的顏色</a:t>
            </a:r>
            <a:r>
              <a:rPr lang="en-US" altLang="zh-TW" dirty="0" smtClean="0"/>
              <a:t>】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dirty="0" smtClean="0"/>
              <a:t>春天是綠色的 </a:t>
            </a:r>
            <a:r>
              <a:rPr lang="en-US" altLang="zh-TW" dirty="0" smtClean="0"/>
              <a:t>-</a:t>
            </a:r>
            <a:r>
              <a:rPr lang="zh-TW" altLang="en-US" dirty="0" smtClean="0"/>
              <a:t> 樹枝上透出鮮嫩的新芽，小草從地面探出頭來，向大家打招呼，小花也爭相綻放出甜美的笑容；小動物紛紛跑出來，在原野上開心的舒展筋骨，春天像剛出生的新生兒般，充滿希望！</a:t>
            </a:r>
            <a:br>
              <a:rPr lang="zh-TW" altLang="en-US" dirty="0" smtClean="0"/>
            </a:br>
            <a:r>
              <a:rPr lang="zh-TW" altLang="en-US" dirty="0" smtClean="0"/>
              <a:t>夏天是彩色的 </a:t>
            </a:r>
            <a:r>
              <a:rPr lang="en-US" altLang="zh-TW" dirty="0" smtClean="0"/>
              <a:t>-</a:t>
            </a:r>
            <a:r>
              <a:rPr lang="zh-TW" altLang="en-US" dirty="0" smtClean="0"/>
              <a:t> 百花爭艷，綠皮的西瓜、黃澄澄的芒果，還有湛藍的海水，大地五彩繽紛，像新娘一樣艷麗！</a:t>
            </a:r>
            <a:br>
              <a:rPr lang="zh-TW" altLang="en-US" dirty="0" smtClean="0"/>
            </a:br>
            <a:r>
              <a:rPr lang="zh-TW" altLang="en-US" dirty="0" smtClean="0"/>
              <a:t>秋天是黃色的 </a:t>
            </a:r>
            <a:r>
              <a:rPr lang="en-US" altLang="zh-TW" dirty="0" smtClean="0"/>
              <a:t>-</a:t>
            </a:r>
            <a:r>
              <a:rPr lang="zh-TW" altLang="en-US" dirty="0" smtClean="0"/>
              <a:t> 台灣欒樹開出黃色的花朵，揭開了序幕。做日光浴的柿餅，一列列排開，真是壯觀；楓葉也慢慢由綠轉紅。秋天就像畫家，妝點著大地，是個詩情畫意的季節！</a:t>
            </a:r>
            <a:br>
              <a:rPr lang="zh-TW" altLang="en-US" dirty="0" smtClean="0"/>
            </a:br>
            <a:r>
              <a:rPr lang="zh-TW" altLang="en-US" dirty="0" smtClean="0"/>
              <a:t>冬天是個白色世界 </a:t>
            </a:r>
            <a:r>
              <a:rPr lang="en-US" altLang="zh-TW" dirty="0" smtClean="0"/>
              <a:t>-</a:t>
            </a:r>
            <a:r>
              <a:rPr lang="zh-TW" altLang="en-US" dirty="0" smtClean="0"/>
              <a:t> 梅花不畏嚴寒，依舊挺立綻放，引頸企盼的聖誕節和新年，也在這個時候到來。</a:t>
            </a:r>
            <a:endParaRPr lang="zh-TW" altLang="en-US" dirty="0"/>
          </a:p>
        </p:txBody>
      </p:sp>
      <p:sp>
        <p:nvSpPr>
          <p:cNvPr id="10240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BAB609A9-D708-4832-AD85-1CAE3B14ADD0}" type="slidenum">
              <a:rPr kumimoji="0" lang="zh-TW" alt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kumimoji="0" lang="zh-TW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4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zh-TW" smtClean="0"/>
              <a:t>(</a:t>
            </a:r>
            <a:r>
              <a:rPr lang="zh-TW" altLang="en-US" smtClean="0"/>
              <a:t>第一樂章稍快快板</a:t>
            </a:r>
            <a:r>
              <a:rPr lang="en-US" altLang="zh-TW" smtClean="0"/>
              <a:t>A</a:t>
            </a:r>
            <a:r>
              <a:rPr lang="zh-TW" altLang="en-US" smtClean="0"/>
              <a:t>、</a:t>
            </a:r>
            <a:r>
              <a:rPr lang="en-US" altLang="zh-TW" smtClean="0"/>
              <a:t>B</a:t>
            </a:r>
            <a:r>
              <a:rPr lang="zh-TW" altLang="en-US" smtClean="0"/>
              <a:t>，第二樂章慢板</a:t>
            </a:r>
            <a:r>
              <a:rPr lang="en-US" altLang="zh-TW" smtClean="0"/>
              <a:t>C</a:t>
            </a:r>
            <a:r>
              <a:rPr lang="zh-TW" altLang="en-US" smtClean="0"/>
              <a:t>－</a:t>
            </a:r>
            <a:r>
              <a:rPr lang="en-US" altLang="zh-TW" smtClean="0"/>
              <a:t>D</a:t>
            </a:r>
            <a:r>
              <a:rPr lang="zh-TW" altLang="en-US" smtClean="0"/>
              <a:t>以大鍵琴奏出沉靜氣氛，顫音代表打呼聲，第三樂章轉快板</a:t>
            </a:r>
            <a:r>
              <a:rPr lang="en-US" altLang="zh-TW" smtClean="0"/>
              <a:t>E</a:t>
            </a:r>
            <a:r>
              <a:rPr lang="zh-TW" altLang="en-US" smtClean="0"/>
              <a:t>－</a:t>
            </a:r>
            <a:r>
              <a:rPr lang="en-US" altLang="zh-TW" smtClean="0"/>
              <a:t>H</a:t>
            </a:r>
            <a:r>
              <a:rPr lang="zh-TW" altLang="en-US" smtClean="0"/>
              <a:t>，樂曲在獵人歡欣豐收後回開場音樂結束</a:t>
            </a:r>
            <a:r>
              <a:rPr lang="en-US" altLang="zh-TW" smtClean="0"/>
              <a:t>)</a:t>
            </a:r>
            <a:endParaRPr lang="zh-TW" altLang="en-US" smtClean="0"/>
          </a:p>
          <a:p>
            <a:pPr eaLnBrk="1" hangingPunct="1">
              <a:spcBef>
                <a:spcPct val="0"/>
              </a:spcBef>
            </a:pPr>
            <a:endParaRPr lang="zh-TW" altLang="en-US" smtClean="0"/>
          </a:p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11264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F92E4D41-C292-4FC5-979E-5DF63BD6AF44}" type="slidenum">
              <a:rPr kumimoji="0" lang="zh-TW" alt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kumimoji="0" lang="zh-TW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366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TW" altLang="en-US" smtClean="0"/>
              <a:t>影片分段解析</a:t>
            </a:r>
            <a:endParaRPr lang="en-US" altLang="zh-TW" smtClean="0"/>
          </a:p>
          <a:p>
            <a:pPr eaLnBrk="1" hangingPunct="1">
              <a:spcBef>
                <a:spcPct val="0"/>
              </a:spcBef>
            </a:pPr>
            <a:endParaRPr lang="en-US" altLang="zh-TW" smtClean="0"/>
          </a:p>
          <a:p>
            <a:pPr eaLnBrk="1" hangingPunct="1">
              <a:spcBef>
                <a:spcPct val="0"/>
              </a:spcBef>
            </a:pPr>
            <a:r>
              <a:rPr lang="en-US" altLang="zh-TW" smtClean="0"/>
              <a:t>A.</a:t>
            </a:r>
            <a:r>
              <a:rPr lang="zh-TW" altLang="en-US" smtClean="0"/>
              <a:t/>
            </a:r>
            <a:br>
              <a:rPr lang="zh-TW" altLang="en-US" smtClean="0"/>
            </a:br>
            <a:r>
              <a:rPr lang="zh-TW" altLang="en-US" smtClean="0"/>
              <a:t>農人載歌歡舞，歡慶豐收</a:t>
            </a:r>
            <a:br>
              <a:rPr lang="zh-TW" altLang="en-US" smtClean="0"/>
            </a:br>
            <a:r>
              <a:rPr lang="en-US" altLang="zh-TW" smtClean="0"/>
              <a:t>B.</a:t>
            </a:r>
            <a:r>
              <a:rPr lang="zh-TW" altLang="en-US" smtClean="0"/>
              <a:t/>
            </a:r>
            <a:br>
              <a:rPr lang="zh-TW" altLang="en-US" smtClean="0"/>
            </a:br>
            <a:r>
              <a:rPr lang="zh-TW" altLang="en-US" smtClean="0"/>
              <a:t>眾人酒酣耳熱，興高采烈</a:t>
            </a:r>
            <a:r>
              <a:rPr lang="en-US" altLang="zh-TW" smtClean="0"/>
              <a:t>(</a:t>
            </a:r>
            <a:r>
              <a:rPr lang="zh-TW" altLang="en-US" smtClean="0"/>
              <a:t>小提琴獨奏被韋瓦第冠上「醉漢」</a:t>
            </a:r>
            <a:r>
              <a:rPr lang="en-US" altLang="zh-TW" smtClean="0"/>
              <a:t>)</a:t>
            </a:r>
            <a:r>
              <a:rPr lang="zh-TW" altLang="en-US" smtClean="0"/>
              <a:t/>
            </a:r>
            <a:br>
              <a:rPr lang="zh-TW" altLang="en-US" smtClean="0"/>
            </a:br>
            <a:r>
              <a:rPr lang="en-US" altLang="zh-TW" smtClean="0"/>
              <a:t>C.</a:t>
            </a:r>
            <a:r>
              <a:rPr lang="zh-TW" altLang="en-US" smtClean="0"/>
              <a:t/>
            </a:r>
            <a:br>
              <a:rPr lang="zh-TW" altLang="en-US" smtClean="0"/>
            </a:br>
            <a:r>
              <a:rPr lang="zh-TW" altLang="en-US" smtClean="0"/>
              <a:t>慶典散去，人們沉沉入睡</a:t>
            </a:r>
            <a:r>
              <a:rPr lang="en-US" altLang="zh-TW" smtClean="0"/>
              <a:t>(</a:t>
            </a:r>
            <a:r>
              <a:rPr lang="zh-TW" altLang="en-US" smtClean="0"/>
              <a:t>酣睡的醉漢</a:t>
            </a:r>
            <a:r>
              <a:rPr lang="en-US" altLang="zh-TW" smtClean="0"/>
              <a:t>)</a:t>
            </a:r>
            <a:r>
              <a:rPr lang="zh-TW" altLang="en-US" smtClean="0"/>
              <a:t/>
            </a:r>
            <a:br>
              <a:rPr lang="zh-TW" altLang="en-US" smtClean="0"/>
            </a:br>
            <a:r>
              <a:rPr lang="en-US" altLang="zh-TW" smtClean="0"/>
              <a:t>D.</a:t>
            </a:r>
            <a:r>
              <a:rPr lang="zh-TW" altLang="en-US" smtClean="0"/>
              <a:t/>
            </a:r>
            <a:br>
              <a:rPr lang="zh-TW" altLang="en-US" smtClean="0"/>
            </a:br>
            <a:r>
              <a:rPr lang="zh-TW" altLang="en-US" smtClean="0"/>
              <a:t>眾人離開舞場，溫暖的空氣是如此怡人，此季節使人沉醉於美夢中</a:t>
            </a:r>
            <a:br>
              <a:rPr lang="zh-TW" altLang="en-US" smtClean="0"/>
            </a:br>
            <a:r>
              <a:rPr lang="en-US" altLang="zh-TW" smtClean="0"/>
              <a:t>E.</a:t>
            </a:r>
            <a:r>
              <a:rPr lang="zh-TW" altLang="en-US" smtClean="0"/>
              <a:t/>
            </a:r>
            <a:br>
              <a:rPr lang="zh-TW" altLang="en-US" smtClean="0"/>
            </a:br>
            <a:r>
              <a:rPr lang="zh-TW" altLang="en-US" smtClean="0"/>
              <a:t>黎明破曉，獵人出征狩獵</a:t>
            </a:r>
            <a:br>
              <a:rPr lang="zh-TW" altLang="en-US" smtClean="0"/>
            </a:br>
            <a:r>
              <a:rPr lang="en-US" altLang="zh-TW" smtClean="0"/>
              <a:t>F.</a:t>
            </a:r>
            <a:r>
              <a:rPr lang="zh-TW" altLang="en-US" smtClean="0"/>
              <a:t/>
            </a:r>
            <a:br>
              <a:rPr lang="zh-TW" altLang="en-US" smtClean="0"/>
            </a:br>
            <a:r>
              <a:rPr lang="zh-TW" altLang="en-US" smtClean="0"/>
              <a:t>號角、獵犬和槍枝，全副武裝，奮力追捕，獵物驚慌逃竄</a:t>
            </a:r>
            <a:r>
              <a:rPr lang="en-US" altLang="zh-TW" smtClean="0"/>
              <a:t>(</a:t>
            </a:r>
            <a:r>
              <a:rPr lang="zh-TW" altLang="en-US" smtClean="0"/>
              <a:t>小提琴獨奏三連音上行</a:t>
            </a:r>
            <a:r>
              <a:rPr lang="en-US" altLang="zh-TW" smtClean="0"/>
              <a:t>)</a:t>
            </a:r>
            <a:r>
              <a:rPr lang="zh-TW" altLang="en-US" smtClean="0"/>
              <a:t/>
            </a:r>
            <a:br>
              <a:rPr lang="zh-TW" altLang="en-US" smtClean="0"/>
            </a:br>
            <a:r>
              <a:rPr lang="en-US" altLang="zh-TW" smtClean="0"/>
              <a:t>G.</a:t>
            </a:r>
            <a:r>
              <a:rPr lang="zh-TW" altLang="en-US" smtClean="0"/>
              <a:t/>
            </a:r>
            <a:br>
              <a:rPr lang="zh-TW" altLang="en-US" smtClean="0"/>
            </a:br>
            <a:r>
              <a:rPr lang="zh-TW" altLang="en-US" smtClean="0"/>
              <a:t>槍枝和犬吠，一片吵雜，獵物惶惶不安，精疲力竭</a:t>
            </a:r>
            <a:br>
              <a:rPr lang="zh-TW" altLang="en-US" smtClean="0"/>
            </a:br>
            <a:r>
              <a:rPr lang="en-US" altLang="zh-TW" smtClean="0"/>
              <a:t>H.</a:t>
            </a:r>
            <a:r>
              <a:rPr lang="zh-TW" altLang="en-US" smtClean="0"/>
              <a:t/>
            </a:r>
            <a:br>
              <a:rPr lang="zh-TW" altLang="en-US" smtClean="0"/>
            </a:br>
            <a:r>
              <a:rPr lang="zh-TW" altLang="en-US" smtClean="0"/>
              <a:t>獵物受傷而逃，力盡而亡</a:t>
            </a:r>
            <a:r>
              <a:rPr lang="en-US" altLang="zh-TW" smtClean="0"/>
              <a:t>(</a:t>
            </a:r>
            <a:r>
              <a:rPr lang="zh-TW" altLang="en-US" smtClean="0"/>
              <a:t>獵物悲傷的朝天空看了最後一眼</a:t>
            </a:r>
            <a:r>
              <a:rPr lang="en-US" altLang="zh-TW" smtClean="0"/>
              <a:t>)</a:t>
            </a:r>
            <a:r>
              <a:rPr lang="zh-TW" altLang="en-US" smtClean="0"/>
              <a:t/>
            </a:r>
            <a:br>
              <a:rPr lang="zh-TW" altLang="en-US" smtClean="0"/>
            </a:br>
            <a:endParaRPr lang="zh-TW" altLang="en-US" smtClean="0"/>
          </a:p>
        </p:txBody>
      </p:sp>
      <p:sp>
        <p:nvSpPr>
          <p:cNvPr id="11366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4ABD3DB1-A6A5-4594-9B11-2B3A185981D7}" type="slidenum">
              <a:rPr kumimoji="0" lang="zh-TW" alt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kumimoji="0" lang="zh-TW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4691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TW" altLang="en-US" b="1" smtClean="0"/>
              <a:t>◎第四號</a:t>
            </a:r>
            <a:r>
              <a:rPr lang="en-US" altLang="zh-TW" b="1" smtClean="0"/>
              <a:t>f</a:t>
            </a:r>
            <a:r>
              <a:rPr lang="zh-TW" altLang="en-US" b="1" smtClean="0"/>
              <a:t>小調 冬</a:t>
            </a:r>
            <a:endParaRPr lang="zh-TW" altLang="en-US" smtClean="0"/>
          </a:p>
          <a:p>
            <a:pPr eaLnBrk="1" hangingPunct="1">
              <a:spcBef>
                <a:spcPct val="0"/>
              </a:spcBef>
            </a:pPr>
            <a:r>
              <a:rPr lang="zh-TW" altLang="en-US" b="1" smtClean="0"/>
              <a:t>第一樂章是不太快的快板，除描寫出冰天雪地吹著「恐怖寒風」的冬景之外，甚至也描寫出喀喀作響的寒顫之聲。</a:t>
            </a:r>
            <a:endParaRPr lang="en-US" altLang="zh-TW" b="1" smtClean="0"/>
          </a:p>
          <a:p>
            <a:pPr eaLnBrk="1" hangingPunct="1">
              <a:spcBef>
                <a:spcPct val="0"/>
              </a:spcBef>
            </a:pPr>
            <a:r>
              <a:rPr lang="zh-TW" altLang="en-US" smtClean="0"/>
              <a:t>第二樂章是最緩板，小提琴以撥奏模仿屋外的下雨聲，獨奏歌詠出在暖爐旁休憩的幸福模樣。是＜四季＞中最優美的抒情樂章。</a:t>
            </a:r>
            <a:endParaRPr lang="en-US" altLang="zh-TW" smtClean="0"/>
          </a:p>
          <a:p>
            <a:pPr eaLnBrk="1" hangingPunct="1">
              <a:spcBef>
                <a:spcPct val="0"/>
              </a:spcBef>
            </a:pPr>
            <a:r>
              <a:rPr lang="zh-TW" altLang="en-US" smtClean="0"/>
              <a:t>第三樂章快板，自前樂章不停歇連續演奏，描寫所有人在冰上步行滑倒的模樣，以及春天來臨徵兆的南風與嚴酷北風的激戰。 </a:t>
            </a:r>
          </a:p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11469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4999FA88-478A-4CE3-980F-A73794EC2489}" type="slidenum">
              <a:rPr kumimoji="0" lang="zh-TW" alt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kumimoji="0" lang="zh-TW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5715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11571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F9B9DE99-45FC-4B9F-9D5A-D9CCFB35FCC7}" type="slidenum">
              <a:rPr kumimoji="0" lang="zh-TW" alt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kumimoji="0" lang="zh-TW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TW" altLang="en-US" dirty="0" smtClean="0"/>
              <a:t>　　韋瓦第兩套最具代表性的協奏曲集－「調和的靈感」及「和聲與創意的嘗試」。 　　　　</a:t>
            </a:r>
            <a:endParaRPr lang="en-US" altLang="zh-TW" dirty="0" smtClean="0"/>
          </a:p>
          <a:p>
            <a:pPr eaLnBrk="1" hangingPunct="1">
              <a:spcBef>
                <a:spcPct val="0"/>
              </a:spcBef>
            </a:pPr>
            <a:r>
              <a:rPr lang="zh-TW" altLang="en-US" dirty="0" smtClean="0"/>
              <a:t>其中「調和的靈感」包含了</a:t>
            </a:r>
            <a:r>
              <a:rPr lang="en-US" altLang="zh-TW" dirty="0" smtClean="0"/>
              <a:t>12</a:t>
            </a:r>
            <a:r>
              <a:rPr lang="zh-TW" altLang="en-US" dirty="0" smtClean="0"/>
              <a:t>首不同樂器和編制的協奏曲；「和聲與創意的嘗試」</a:t>
            </a:r>
            <a:endParaRPr lang="en-US" altLang="zh-TW" dirty="0" smtClean="0"/>
          </a:p>
          <a:p>
            <a:pPr eaLnBrk="1" hangingPunct="1">
              <a:spcBef>
                <a:spcPct val="0"/>
              </a:spcBef>
            </a:pPr>
            <a:r>
              <a:rPr lang="zh-TW" altLang="en-US" dirty="0" smtClean="0"/>
              <a:t>的</a:t>
            </a:r>
            <a:r>
              <a:rPr lang="en-US" altLang="zh-TW" dirty="0" smtClean="0"/>
              <a:t>12</a:t>
            </a:r>
            <a:r>
              <a:rPr lang="zh-TW" altLang="en-US" dirty="0" smtClean="0"/>
              <a:t>首則都是小提琴和絃樂團合奏的協奏曲，</a:t>
            </a:r>
            <a:r>
              <a:rPr lang="en-US" altLang="zh-TW" dirty="0" smtClean="0"/>
              <a:t>《</a:t>
            </a:r>
            <a:r>
              <a:rPr lang="zh-TW" altLang="en-US" dirty="0" smtClean="0"/>
              <a:t>四季</a:t>
            </a:r>
            <a:r>
              <a:rPr lang="en-US" altLang="zh-TW" dirty="0" smtClean="0"/>
              <a:t>》</a:t>
            </a:r>
            <a:r>
              <a:rPr lang="zh-TW" altLang="en-US" dirty="0" smtClean="0"/>
              <a:t>就是前面的四首。由於四季實</a:t>
            </a:r>
            <a:endParaRPr lang="en-US" altLang="zh-TW" dirty="0" smtClean="0"/>
          </a:p>
          <a:p>
            <a:pPr eaLnBrk="1" hangingPunct="1">
              <a:spcBef>
                <a:spcPct val="0"/>
              </a:spcBef>
            </a:pPr>
            <a:r>
              <a:rPr lang="zh-TW" altLang="en-US" dirty="0" smtClean="0"/>
              <a:t>在是太有名，其他的八首反而都被大家遺忘了。 </a:t>
            </a:r>
            <a:endParaRPr lang="en-US" altLang="zh-TW" dirty="0" smtClean="0"/>
          </a:p>
        </p:txBody>
      </p:sp>
      <p:sp>
        <p:nvSpPr>
          <p:cNvPr id="10342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ECA3018-CDDC-48DC-BECE-B0DB083A7E83}" type="slidenum">
              <a:rPr kumimoji="0" lang="zh-TW" alt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kumimoji="0" lang="zh-TW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4451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TW" altLang="en-US" smtClean="0"/>
              <a:t>韋瓦第留下的四百五十餘首協奏曲中，「四季」是最著名，也是巴洛克音樂的代表作。　　</a:t>
            </a:r>
            <a:endParaRPr lang="en-US" altLang="zh-TW" smtClean="0"/>
          </a:p>
          <a:p>
            <a:pPr eaLnBrk="1" hangingPunct="1">
              <a:spcBef>
                <a:spcPct val="0"/>
              </a:spcBef>
            </a:pPr>
            <a:r>
              <a:rPr lang="zh-TW" altLang="en-US" smtClean="0"/>
              <a:t>雖然有批評家認為韋瓦第的協奏曲聽起來都差不多，但是</a:t>
            </a:r>
            <a:r>
              <a:rPr lang="en-US" altLang="zh-TW" smtClean="0"/>
              <a:t>《</a:t>
            </a:r>
            <a:r>
              <a:rPr lang="zh-TW" altLang="en-US" smtClean="0"/>
              <a:t>四季</a:t>
            </a:r>
            <a:r>
              <a:rPr lang="en-US" altLang="zh-TW" smtClean="0"/>
              <a:t>》</a:t>
            </a:r>
            <a:r>
              <a:rPr lang="zh-TW" altLang="en-US" smtClean="0"/>
              <a:t>仍成為有史以來最受歡迎 　　</a:t>
            </a:r>
            <a:endParaRPr lang="en-US" altLang="zh-TW" smtClean="0"/>
          </a:p>
          <a:p>
            <a:pPr eaLnBrk="1" hangingPunct="1">
              <a:spcBef>
                <a:spcPct val="0"/>
              </a:spcBef>
            </a:pPr>
            <a:r>
              <a:rPr lang="zh-TW" altLang="en-US" smtClean="0"/>
              <a:t>、流傳最廣的古典樂曲。也許還是有人不知道韋瓦第、不知道四季，但只要音樂一放出來，每個 　　</a:t>
            </a:r>
            <a:endParaRPr lang="en-US" altLang="zh-TW" smtClean="0"/>
          </a:p>
          <a:p>
            <a:pPr eaLnBrk="1" hangingPunct="1">
              <a:spcBef>
                <a:spcPct val="0"/>
              </a:spcBef>
            </a:pPr>
            <a:r>
              <a:rPr lang="zh-TW" altLang="en-US" smtClean="0"/>
              <a:t>人都會露出恍然大悟的表情：「喔！就是這首呀！」不知不覺中，四季已經伴隨著人們度過兩百 　　</a:t>
            </a:r>
            <a:endParaRPr lang="en-US" altLang="zh-TW" smtClean="0"/>
          </a:p>
          <a:p>
            <a:pPr eaLnBrk="1" hangingPunct="1">
              <a:spcBef>
                <a:spcPct val="0"/>
              </a:spcBef>
            </a:pPr>
            <a:r>
              <a:rPr lang="zh-TW" altLang="en-US" smtClean="0"/>
              <a:t>多次的春夏秋冬了。 　</a:t>
            </a:r>
            <a:endParaRPr lang="en-US" altLang="zh-TW" smtClean="0"/>
          </a:p>
          <a:p>
            <a:pPr eaLnBrk="1" hangingPunct="1">
              <a:spcBef>
                <a:spcPct val="0"/>
              </a:spcBef>
            </a:pPr>
            <a:r>
              <a:rPr lang="zh-TW" altLang="en-US" smtClean="0"/>
              <a:t>　　</a:t>
            </a:r>
            <a:endParaRPr lang="en-US" altLang="zh-TW" smtClean="0"/>
          </a:p>
          <a:p>
            <a:pPr eaLnBrk="1" hangingPunct="1">
              <a:spcBef>
                <a:spcPct val="0"/>
              </a:spcBef>
            </a:pPr>
            <a:r>
              <a:rPr lang="zh-TW" altLang="en-US" smtClean="0"/>
              <a:t>　　</a:t>
            </a:r>
            <a:r>
              <a:rPr lang="en-US" altLang="zh-TW" smtClean="0"/>
              <a:t>《</a:t>
            </a:r>
            <a:r>
              <a:rPr lang="zh-TW" altLang="en-US" smtClean="0"/>
              <a:t>四季</a:t>
            </a:r>
            <a:r>
              <a:rPr lang="en-US" altLang="zh-TW" smtClean="0"/>
              <a:t>》</a:t>
            </a:r>
            <a:r>
              <a:rPr lang="zh-TW" altLang="en-US" smtClean="0"/>
              <a:t>誕生於</a:t>
            </a:r>
            <a:r>
              <a:rPr lang="en-US" altLang="zh-TW" smtClean="0"/>
              <a:t>1725</a:t>
            </a:r>
            <a:r>
              <a:rPr lang="zh-TW" altLang="en-US" smtClean="0"/>
              <a:t>年，韋瓦第想藉著這首描寫性的音樂拓展當時（巴洛克時期）的協奏曲 　　</a:t>
            </a:r>
            <a:endParaRPr lang="en-US" altLang="zh-TW" smtClean="0"/>
          </a:p>
          <a:p>
            <a:pPr eaLnBrk="1" hangingPunct="1">
              <a:spcBef>
                <a:spcPct val="0"/>
              </a:spcBef>
            </a:pPr>
            <a:r>
              <a:rPr lang="zh-TW" altLang="en-US" smtClean="0"/>
              <a:t>形式。這個日子被清楚地記錄下來，但不幸的是，我們至今仍無法知道「四季」的創作時間及首演日。</a:t>
            </a:r>
            <a:endParaRPr lang="en-US" altLang="zh-TW" smtClean="0"/>
          </a:p>
          <a:p>
            <a:pPr eaLnBrk="1" hangingPunct="1">
              <a:spcBef>
                <a:spcPct val="0"/>
              </a:spcBef>
            </a:pPr>
            <a:endParaRPr lang="en-US" altLang="zh-TW" smtClean="0"/>
          </a:p>
          <a:p>
            <a:pPr eaLnBrk="1" hangingPunct="1">
              <a:spcBef>
                <a:spcPct val="0"/>
              </a:spcBef>
            </a:pPr>
            <a:r>
              <a:rPr lang="en-US" altLang="zh-TW" b="1" smtClean="0"/>
              <a:t>【</a:t>
            </a:r>
            <a:r>
              <a:rPr lang="zh-TW" altLang="en-US" b="1" smtClean="0"/>
              <a:t>十四行詩</a:t>
            </a:r>
            <a:r>
              <a:rPr lang="en-US" altLang="zh-TW" b="1" smtClean="0"/>
              <a:t>】</a:t>
            </a:r>
          </a:p>
          <a:p>
            <a:pPr eaLnBrk="1" hangingPunct="1">
              <a:spcBef>
                <a:spcPct val="0"/>
              </a:spcBef>
            </a:pPr>
            <a:r>
              <a:rPr lang="zh-TW" altLang="en-US" smtClean="0"/>
              <a:t>他將</a:t>
            </a:r>
            <a:r>
              <a:rPr lang="zh-TW" altLang="en-US" smtClean="0">
                <a:hlinkClick r:id="rId3"/>
              </a:rPr>
              <a:t>十四行詩</a:t>
            </a:r>
            <a:r>
              <a:rPr lang="zh-TW" altLang="en-US" smtClean="0"/>
              <a:t>放在樂曲中合適的地方，當作記號和節點，來表達他自己對自然的看法。</a:t>
            </a:r>
            <a:endParaRPr lang="en-US" altLang="zh-TW" smtClean="0"/>
          </a:p>
          <a:p>
            <a:pPr eaLnBrk="1" hangingPunct="1">
              <a:spcBef>
                <a:spcPct val="0"/>
              </a:spcBef>
            </a:pPr>
            <a:r>
              <a:rPr lang="zh-TW" altLang="en-US" smtClean="0"/>
              <a:t>全曲由四首小提琴協奏曲構成，每首均附有短詩來詮釋樂曲的情境。</a:t>
            </a:r>
            <a:endParaRPr lang="en-US" altLang="zh-TW" smtClean="0"/>
          </a:p>
          <a:p>
            <a:pPr eaLnBrk="1" hangingPunct="1">
              <a:spcBef>
                <a:spcPct val="0"/>
              </a:spcBef>
            </a:pPr>
            <a:r>
              <a:rPr lang="zh-TW" altLang="en-US" smtClean="0"/>
              <a:t>「四季」每首協奏曲前都有一段十四行詩描述曲中的氣氛與場景。另外在各行詩句前都加標字母</a:t>
            </a:r>
            <a:r>
              <a:rPr lang="en-US" altLang="zh-TW" smtClean="0"/>
              <a:t>(</a:t>
            </a:r>
            <a:r>
              <a:rPr lang="zh-TW" altLang="en-US" smtClean="0"/>
              <a:t>如春季中用</a:t>
            </a:r>
            <a:r>
              <a:rPr lang="en-US" altLang="zh-TW" smtClean="0"/>
              <a:t>A</a:t>
            </a:r>
            <a:r>
              <a:rPr lang="zh-TW" altLang="en-US" smtClean="0"/>
              <a:t>－</a:t>
            </a:r>
            <a:r>
              <a:rPr lang="en-US" altLang="zh-TW" smtClean="0"/>
              <a:t>G</a:t>
            </a:r>
            <a:r>
              <a:rPr lang="zh-TW" altLang="en-US" smtClean="0"/>
              <a:t>詳細解說音樂的內容。</a:t>
            </a:r>
            <a:r>
              <a:rPr lang="en-US" altLang="zh-TW" smtClean="0"/>
              <a:t>) </a:t>
            </a:r>
            <a:r>
              <a:rPr lang="zh-TW" altLang="en-US" smtClean="0"/>
              <a:t>樂譜本身也依次被標上字母以及相對的詩句。樂譜上甚至還有 一兩 處文字解釋，例如</a:t>
            </a:r>
            <a:r>
              <a:rPr lang="en-US" altLang="zh-TW" smtClean="0"/>
              <a:t>『</a:t>
            </a:r>
            <a:r>
              <a:rPr lang="zh-TW" altLang="en-US" smtClean="0"/>
              <a:t>春季</a:t>
            </a:r>
            <a:r>
              <a:rPr lang="en-US" altLang="zh-TW" smtClean="0"/>
              <a:t>』</a:t>
            </a:r>
            <a:r>
              <a:rPr lang="zh-TW" altLang="en-US" smtClean="0"/>
              <a:t>中在小提琴獨奏首次加入之處標著「鳥兒鳴唱」；在</a:t>
            </a:r>
            <a:r>
              <a:rPr lang="en-US" altLang="zh-TW" smtClean="0"/>
              <a:t>『</a:t>
            </a:r>
            <a:r>
              <a:rPr lang="zh-TW" altLang="en-US" smtClean="0"/>
              <a:t>夏季</a:t>
            </a:r>
            <a:r>
              <a:rPr lang="en-US" altLang="zh-TW" smtClean="0"/>
              <a:t>』</a:t>
            </a:r>
            <a:r>
              <a:rPr lang="zh-TW" altLang="en-US" smtClean="0"/>
              <a:t>開始處標「熱浪下的慵懶」等。</a:t>
            </a:r>
            <a:endParaRPr lang="en-US" altLang="zh-TW" smtClean="0"/>
          </a:p>
          <a:p>
            <a:pPr eaLnBrk="1" hangingPunct="1">
              <a:spcBef>
                <a:spcPct val="0"/>
              </a:spcBef>
            </a:pPr>
            <a:r>
              <a:rPr lang="zh-TW" altLang="en-US" smtClean="0"/>
              <a:t/>
            </a:r>
            <a:br>
              <a:rPr lang="zh-TW" altLang="en-US" smtClean="0"/>
            </a:br>
            <a:r>
              <a:rPr lang="zh-TW" altLang="en-US" smtClean="0"/>
              <a:t>至於十四行詩是何人所寫則無可考，因為沒有任何署名。韋瓦第結識許多作家，他們都可能是這些詩句的創作者。然而，最有可能的就是出自韋瓦第本人的手筆。假如這些詩句是寫在樂譜創作完成之後，誰又比韋瓦第更有資格為這些音樂襯以詩句呢</a:t>
            </a:r>
            <a:r>
              <a:rPr lang="en-US" altLang="zh-TW" smtClean="0"/>
              <a:t>?</a:t>
            </a:r>
            <a:r>
              <a:rPr lang="zh-TW" altLang="en-US" smtClean="0"/>
              <a:t>無論真相如何，這些詩句和音樂形成一種巧妙的結合。在樂譜印刷版本上，每首詩之前都標著「說明式的十四行詩」等字句。</a:t>
            </a:r>
          </a:p>
          <a:p>
            <a:pPr eaLnBrk="1" hangingPunct="1">
              <a:spcBef>
                <a:spcPct val="0"/>
              </a:spcBef>
            </a:pPr>
            <a:r>
              <a:rPr lang="zh-TW" altLang="en-US" smtClean="0"/>
              <a:t>　　　</a:t>
            </a:r>
            <a:endParaRPr lang="en-US" altLang="zh-TW" b="1" smtClean="0"/>
          </a:p>
          <a:p>
            <a:pPr eaLnBrk="1" hangingPunct="1">
              <a:spcBef>
                <a:spcPct val="0"/>
              </a:spcBef>
            </a:pPr>
            <a:r>
              <a:rPr lang="en-US" altLang="zh-TW" b="1" smtClean="0"/>
              <a:t>【</a:t>
            </a:r>
            <a:r>
              <a:rPr lang="zh-TW" altLang="en-US" b="1" smtClean="0"/>
              <a:t>樂曲名稱</a:t>
            </a:r>
            <a:r>
              <a:rPr lang="en-US" altLang="zh-TW" b="1" smtClean="0"/>
              <a:t>】</a:t>
            </a:r>
          </a:p>
          <a:p>
            <a:pPr eaLnBrk="1" hangingPunct="1">
              <a:spcBef>
                <a:spcPct val="0"/>
              </a:spcBef>
            </a:pPr>
            <a:r>
              <a:rPr lang="zh-TW" altLang="en-US" smtClean="0"/>
              <a:t>這四首協的罕奏曲見處，在於它儘管是小提琴協奏曲，同時又是標題音樂。</a:t>
            </a:r>
            <a:endParaRPr lang="en-US" altLang="zh-TW" smtClean="0"/>
          </a:p>
          <a:p>
            <a:pPr eaLnBrk="1" hangingPunct="1">
              <a:spcBef>
                <a:spcPct val="0"/>
              </a:spcBef>
            </a:pPr>
            <a:r>
              <a:rPr lang="zh-TW" altLang="en-US" smtClean="0"/>
              <a:t>「四季」堪稱標題音樂中的曠世傑作，樂曲名稱直接到出音樂的精髓。</a:t>
            </a:r>
            <a:endParaRPr lang="en-US" altLang="zh-TW" b="1" smtClean="0"/>
          </a:p>
          <a:p>
            <a:pPr eaLnBrk="1" hangingPunct="1">
              <a:spcBef>
                <a:spcPct val="0"/>
              </a:spcBef>
            </a:pPr>
            <a:r>
              <a:rPr lang="zh-TW" altLang="en-US" smtClean="0"/>
              <a:t>它以歡樂的情緒，細緻優美地描繪，一年四季中日月的輪迴，絢麗多彩的大千氣象。</a:t>
            </a:r>
            <a:endParaRPr lang="en-US" altLang="zh-TW" smtClean="0"/>
          </a:p>
          <a:p>
            <a:pPr eaLnBrk="1" hangingPunct="1">
              <a:spcBef>
                <a:spcPct val="0"/>
              </a:spcBef>
            </a:pPr>
            <a:r>
              <a:rPr lang="zh-TW" altLang="en-US" smtClean="0"/>
              <a:t>透過冗長的曲名，韋瓦第所要呈現的似乎是：智慧與幻想的結合。</a:t>
            </a:r>
            <a:br>
              <a:rPr lang="zh-TW" altLang="en-US" smtClean="0"/>
            </a:br>
            <a:r>
              <a:rPr lang="zh-TW" altLang="en-US" smtClean="0"/>
              <a:t>冗長曲名的由來，極可能是因為這套作品是韋瓦第專為波希米亞的溫澤爾</a:t>
            </a:r>
            <a:r>
              <a:rPr lang="en-US" altLang="zh-TW" smtClean="0"/>
              <a:t>‧</a:t>
            </a:r>
            <a:r>
              <a:rPr lang="zh-TW" altLang="en-US" smtClean="0"/>
              <a:t>馮</a:t>
            </a:r>
            <a:r>
              <a:rPr lang="en-US" altLang="zh-TW" smtClean="0"/>
              <a:t>‧</a:t>
            </a:r>
            <a:r>
              <a:rPr lang="zh-TW" altLang="en-US" smtClean="0"/>
              <a:t>莫律伯爵而作，所以他不得不用華麗的辭藻以贏得這位伯爵的讚賞，藉以保持貴族風範。</a:t>
            </a:r>
            <a:br>
              <a:rPr lang="zh-TW" altLang="en-US" smtClean="0"/>
            </a:br>
            <a:endParaRPr lang="en-US" altLang="zh-TW" smtClean="0"/>
          </a:p>
          <a:p>
            <a:pPr eaLnBrk="1" hangingPunct="1">
              <a:spcBef>
                <a:spcPct val="0"/>
              </a:spcBef>
            </a:pPr>
            <a:r>
              <a:rPr lang="en-US" altLang="zh-TW" b="1" smtClean="0"/>
              <a:t>【</a:t>
            </a:r>
            <a:r>
              <a:rPr lang="zh-TW" altLang="en-US" b="1" smtClean="0"/>
              <a:t>獨特風格</a:t>
            </a:r>
            <a:r>
              <a:rPr lang="en-US" altLang="zh-TW" b="1" smtClean="0"/>
              <a:t>】</a:t>
            </a:r>
          </a:p>
          <a:p>
            <a:pPr eaLnBrk="1" hangingPunct="1">
              <a:spcBef>
                <a:spcPct val="0"/>
              </a:spcBef>
            </a:pPr>
            <a:r>
              <a:rPr lang="zh-TW" altLang="en-US" smtClean="0"/>
              <a:t>在四季這首協奏曲中，完美地將威尼斯、小提琴和韋瓦第三者緊密地聯繫在一起。從春季樂章的第一音符開始，讓人感受到韋瓦第那種威尼斯式愉快、自信的獨特風格。</a:t>
            </a:r>
          </a:p>
          <a:p>
            <a:pPr eaLnBrk="1" hangingPunct="1">
              <a:spcBef>
                <a:spcPct val="0"/>
              </a:spcBef>
            </a:pPr>
            <a:r>
              <a:rPr lang="zh-TW" altLang="en-US" smtClean="0"/>
              <a:t>韋瓦第忠實地描寫了</a:t>
            </a:r>
            <a:r>
              <a:rPr lang="en-US" altLang="zh-TW" smtClean="0"/>
              <a:t>《</a:t>
            </a:r>
            <a:r>
              <a:rPr lang="zh-TW" altLang="en-US" smtClean="0"/>
              <a:t>四季</a:t>
            </a:r>
            <a:r>
              <a:rPr lang="en-US" altLang="zh-TW" smtClean="0"/>
              <a:t>》</a:t>
            </a:r>
            <a:r>
              <a:rPr lang="zh-TW" altLang="en-US" smtClean="0"/>
              <a:t>的意境，雖沒有當代音樂的華麗色彩，卻充滿了古代版畫中，那股樸質淳厚的意味，令聆賞者不禁悠然神往。曲中刻畫四季不同景物與情景的手法，是何等鮮明、清澄又純樸，任何人聆聽之後，親切之情油然而生。這也正是巴洛克音樂的最大魅力。</a:t>
            </a:r>
          </a:p>
          <a:p>
            <a:pPr eaLnBrk="1" hangingPunct="1">
              <a:spcBef>
                <a:spcPct val="0"/>
              </a:spcBef>
            </a:pPr>
            <a:r>
              <a:rPr lang="zh-TW" altLang="en-US" smtClean="0"/>
              <a:t/>
            </a:r>
            <a:br>
              <a:rPr lang="zh-TW" altLang="en-US" smtClean="0"/>
            </a:br>
            <a:r>
              <a:rPr lang="en-US" altLang="zh-TW" b="1" smtClean="0"/>
              <a:t>【</a:t>
            </a:r>
            <a:r>
              <a:rPr lang="zh-TW" altLang="en-US" b="1" smtClean="0"/>
              <a:t>高度讚譽</a:t>
            </a:r>
            <a:r>
              <a:rPr lang="en-US" altLang="zh-TW" b="1" smtClean="0"/>
              <a:t>】</a:t>
            </a:r>
          </a:p>
          <a:p>
            <a:pPr eaLnBrk="1" hangingPunct="1">
              <a:spcBef>
                <a:spcPct val="0"/>
              </a:spcBef>
            </a:pPr>
            <a:r>
              <a:rPr lang="zh-TW" altLang="en-US" smtClean="0"/>
              <a:t>難怪這首「四季」於</a:t>
            </a:r>
            <a:r>
              <a:rPr lang="en-US" altLang="zh-TW" smtClean="0"/>
              <a:t>1725</a:t>
            </a:r>
            <a:r>
              <a:rPr lang="zh-TW" altLang="en-US" smtClean="0"/>
              <a:t>年在阿姆斯特丹及</a:t>
            </a:r>
            <a:r>
              <a:rPr lang="en-US" altLang="zh-TW" smtClean="0"/>
              <a:t>1729</a:t>
            </a:r>
            <a:r>
              <a:rPr lang="zh-TW" altLang="en-US" smtClean="0"/>
              <a:t>年於巴黎出版後，立刻贏得高度讚譽。</a:t>
            </a:r>
            <a:endParaRPr lang="en-US" altLang="zh-TW" smtClean="0"/>
          </a:p>
          <a:p>
            <a:pPr eaLnBrk="1" hangingPunct="1">
              <a:spcBef>
                <a:spcPct val="0"/>
              </a:spcBef>
            </a:pPr>
            <a:r>
              <a:rPr lang="zh-TW" altLang="en-US" smtClean="0"/>
              <a:t>根據法國莫柯瑞記載：路易十五甚至於</a:t>
            </a:r>
            <a:r>
              <a:rPr lang="en-US" altLang="zh-TW" smtClean="0"/>
              <a:t>1730.11.25</a:t>
            </a:r>
            <a:r>
              <a:rPr lang="zh-TW" altLang="en-US" smtClean="0"/>
              <a:t>親自指揮四季的演出，宮廷內數位貴族成員也參加演出。</a:t>
            </a:r>
            <a:endParaRPr lang="en-US" altLang="zh-TW" smtClean="0"/>
          </a:p>
          <a:p>
            <a:pPr eaLnBrk="1" hangingPunct="1">
              <a:spcBef>
                <a:spcPct val="0"/>
              </a:spcBef>
            </a:pPr>
            <a:r>
              <a:rPr lang="zh-TW" altLang="en-US" smtClean="0"/>
              <a:t/>
            </a:r>
            <a:br>
              <a:rPr lang="zh-TW" altLang="en-US" smtClean="0"/>
            </a:br>
            <a:r>
              <a:rPr lang="zh-TW" altLang="en-US" smtClean="0"/>
              <a:t>　　</a:t>
            </a:r>
            <a:r>
              <a:rPr lang="en-US" altLang="zh-TW" smtClean="0"/>
              <a:t>《</a:t>
            </a:r>
            <a:r>
              <a:rPr lang="zh-TW" altLang="en-US" smtClean="0"/>
              <a:t>四季</a:t>
            </a:r>
            <a:r>
              <a:rPr lang="en-US" altLang="zh-TW" smtClean="0"/>
              <a:t>》</a:t>
            </a:r>
            <a:r>
              <a:rPr lang="zh-TW" altLang="en-US" smtClean="0"/>
              <a:t>經常在廣告或電影中出現，還有各種場合的配樂或氣象報告的背景音樂都非常喜歡 　　</a:t>
            </a:r>
            <a:endParaRPr lang="en-US" altLang="zh-TW" smtClean="0"/>
          </a:p>
          <a:p>
            <a:pPr eaLnBrk="1" hangingPunct="1">
              <a:spcBef>
                <a:spcPct val="0"/>
              </a:spcBef>
            </a:pPr>
            <a:r>
              <a:rPr lang="zh-TW" altLang="en-US" smtClean="0"/>
              <a:t>取用。春夏秋冬四首樂曲事實上可以分開來演奏，但大部份的音樂會或錄音都還是把它們放在一 　　</a:t>
            </a:r>
            <a:endParaRPr lang="en-US" altLang="zh-TW" smtClean="0"/>
          </a:p>
          <a:p>
            <a:pPr eaLnBrk="1" hangingPunct="1">
              <a:spcBef>
                <a:spcPct val="0"/>
              </a:spcBef>
            </a:pPr>
            <a:r>
              <a:rPr lang="zh-TW" altLang="en-US" smtClean="0"/>
              <a:t>起。小提琴獨奏和絃樂團是有機合作體，常常和第一小提琴一起合奏，偶而才跳出來成為獨奏。 　　</a:t>
            </a:r>
            <a:endParaRPr lang="en-US" altLang="zh-TW" smtClean="0"/>
          </a:p>
          <a:p>
            <a:pPr eaLnBrk="1" hangingPunct="1">
              <a:spcBef>
                <a:spcPct val="0"/>
              </a:spcBef>
            </a:pPr>
            <a:r>
              <a:rPr lang="zh-TW" altLang="en-US" smtClean="0"/>
              <a:t>建議在聽音樂前先讀詩，才了解曲子所描寫的情景。聆聽時，注意音樂怎樣表現這些自然中的元 　　</a:t>
            </a:r>
            <a:endParaRPr lang="en-US" altLang="zh-TW" smtClean="0"/>
          </a:p>
          <a:p>
            <a:pPr eaLnBrk="1" hangingPunct="1">
              <a:spcBef>
                <a:spcPct val="0"/>
              </a:spcBef>
            </a:pPr>
            <a:r>
              <a:rPr lang="zh-TW" altLang="en-US" smtClean="0"/>
              <a:t>素，以及情緒如何轉換。</a:t>
            </a:r>
          </a:p>
          <a:p>
            <a:pPr eaLnBrk="1" hangingPunct="1">
              <a:spcBef>
                <a:spcPct val="0"/>
              </a:spcBef>
            </a:pPr>
            <a:endParaRPr lang="en-US" altLang="zh-TW" smtClean="0"/>
          </a:p>
          <a:p>
            <a:pPr eaLnBrk="1" hangingPunct="1">
              <a:spcBef>
                <a:spcPct val="0"/>
              </a:spcBef>
            </a:pPr>
            <a:endParaRPr lang="en-US" altLang="zh-TW" smtClean="0"/>
          </a:p>
          <a:p>
            <a:pPr eaLnBrk="1" hangingPunct="1">
              <a:spcBef>
                <a:spcPct val="0"/>
              </a:spcBef>
            </a:pPr>
            <a:endParaRPr lang="en-US" altLang="zh-TW" smtClean="0"/>
          </a:p>
        </p:txBody>
      </p:sp>
      <p:sp>
        <p:nvSpPr>
          <p:cNvPr id="10445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1EFE2DD-AC9D-4424-83F7-2A79AE601078}" type="slidenum">
              <a:rPr kumimoji="0" lang="zh-TW" alt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kumimoji="0" lang="zh-TW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5475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TW" altLang="en-US" b="1" smtClean="0"/>
              <a:t>◎第一號</a:t>
            </a:r>
            <a:r>
              <a:rPr lang="en-US" altLang="zh-TW" b="1" smtClean="0"/>
              <a:t>E</a:t>
            </a:r>
            <a:r>
              <a:rPr lang="zh-TW" altLang="en-US" b="1" smtClean="0"/>
              <a:t>大調 春</a:t>
            </a:r>
            <a:endParaRPr lang="en-US" altLang="zh-TW" b="1" smtClean="0"/>
          </a:p>
          <a:p>
            <a:pPr eaLnBrk="1" hangingPunct="1">
              <a:spcBef>
                <a:spcPct val="0"/>
              </a:spcBef>
            </a:pPr>
            <a:r>
              <a:rPr lang="zh-TW" altLang="en-US" b="1" smtClean="0"/>
              <a:t>第一樂章是以快板表現迎接新春的喜悅，獨奏小提琴模仿「鳥歌」，總奏模仿「潺潺的水聲」。其明朗的氣氛因雷雨來襲而一時中斷。</a:t>
            </a:r>
            <a:endParaRPr lang="en-US" altLang="zh-TW" b="1" smtClean="0"/>
          </a:p>
          <a:p>
            <a:pPr eaLnBrk="1" hangingPunct="1">
              <a:spcBef>
                <a:spcPct val="0"/>
              </a:spcBef>
            </a:pPr>
            <a:r>
              <a:rPr lang="zh-TW" altLang="en-US" smtClean="0"/>
              <a:t>第二樂章中運用最緩板，由獨奏小提琴描寫出在草原上打盹的牧羊人。</a:t>
            </a:r>
            <a:endParaRPr lang="en-US" altLang="zh-TW" smtClean="0"/>
          </a:p>
          <a:p>
            <a:pPr eaLnBrk="1" hangingPunct="1">
              <a:spcBef>
                <a:spcPct val="0"/>
              </a:spcBef>
            </a:pPr>
            <a:r>
              <a:rPr lang="zh-TW" altLang="en-US" smtClean="0"/>
              <a:t>第三樂章輕快的西西裡舞曲，描寫春天晴朗的天空下，少女們與牧羊人，隨著純樸牧笛輕快曲調婆娑起舞的樣子。</a:t>
            </a:r>
          </a:p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10547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13BD1150-E2BA-4CE5-802B-637436212684}" type="slidenum">
              <a:rPr kumimoji="0" lang="zh-TW" alt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kumimoji="0" lang="zh-TW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499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10650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36D2F1D-BEE3-443F-8D89-0A010AEFD6B0}" type="slidenum">
              <a:rPr kumimoji="0" lang="zh-TW" alt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kumimoji="0" lang="zh-TW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52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zh-TW" b="1" dirty="0" smtClean="0"/>
              <a:t>E</a:t>
            </a:r>
            <a:r>
              <a:rPr lang="zh-TW" altLang="en-US" b="1" dirty="0" smtClean="0"/>
              <a:t>調第一號協奏曲</a:t>
            </a:r>
            <a:r>
              <a:rPr lang="en-US" altLang="zh-TW" b="1" dirty="0" smtClean="0"/>
              <a:t>『</a:t>
            </a:r>
            <a:r>
              <a:rPr lang="zh-TW" altLang="en-US" b="1" dirty="0" smtClean="0"/>
              <a:t>春季</a:t>
            </a:r>
            <a:r>
              <a:rPr lang="en-US" altLang="zh-TW" b="1" dirty="0" smtClean="0"/>
              <a:t>』</a:t>
            </a:r>
            <a:r>
              <a:rPr lang="zh-TW" altLang="en-US" b="1" dirty="0" smtClean="0"/>
              <a:t/>
            </a:r>
            <a:br>
              <a:rPr lang="zh-TW" altLang="en-US" b="1" dirty="0" smtClean="0"/>
            </a:b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en-US" altLang="zh-TW" dirty="0" smtClean="0"/>
              <a:t>A.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zh-TW" altLang="en-US" dirty="0" smtClean="0"/>
              <a:t>春臨大地，愉悅歡心</a:t>
            </a:r>
            <a:br>
              <a:rPr lang="zh-TW" altLang="en-US" dirty="0" smtClean="0"/>
            </a:br>
            <a:r>
              <a:rPr lang="en-US" altLang="zh-TW" dirty="0" smtClean="0"/>
              <a:t>B.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zh-TW" altLang="en-US" dirty="0" smtClean="0"/>
              <a:t>鳥兒歡唱，迎接美麗的春天</a:t>
            </a:r>
            <a:r>
              <a:rPr lang="en-US" altLang="zh-TW" dirty="0" smtClean="0"/>
              <a:t>(</a:t>
            </a:r>
            <a:r>
              <a:rPr lang="zh-TW" altLang="en-US" dirty="0" smtClean="0"/>
              <a:t>三把小提琴顫音</a:t>
            </a:r>
            <a:r>
              <a:rPr lang="en-US" altLang="zh-TW" dirty="0" smtClean="0"/>
              <a:t>)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en-US" altLang="zh-TW" dirty="0" smtClean="0"/>
              <a:t>C.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zh-TW" altLang="en-US" dirty="0" smtClean="0"/>
              <a:t>春風吹拂，小河清柔細語，潺潺溪倘</a:t>
            </a:r>
            <a:br>
              <a:rPr lang="zh-TW" altLang="en-US" dirty="0" smtClean="0"/>
            </a:br>
            <a:r>
              <a:rPr lang="en-US" altLang="zh-TW" dirty="0" smtClean="0"/>
              <a:t>D.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zh-TW" altLang="en-US" dirty="0" smtClean="0"/>
              <a:t>此時天空披上一層黑幕，閃電和雷聲彷彿在預言什麼</a:t>
            </a:r>
            <a:br>
              <a:rPr lang="zh-TW" altLang="en-US" dirty="0" smtClean="0"/>
            </a:br>
            <a:r>
              <a:rPr lang="en-US" altLang="zh-TW" dirty="0" smtClean="0"/>
              <a:t>E.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zh-TW" altLang="en-US" dirty="0" smtClean="0"/>
              <a:t>當大地復甦，鳥兒又唱起青翠迷人的歌曲</a:t>
            </a:r>
            <a:br>
              <a:rPr lang="zh-TW" altLang="en-US" dirty="0" smtClean="0"/>
            </a:br>
            <a:r>
              <a:rPr lang="en-US" altLang="zh-TW" dirty="0" smtClean="0"/>
              <a:t>F.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zh-TW" altLang="en-US" dirty="0" smtClean="0"/>
              <a:t>在花園錦簇的草原上，簌簌作響的枝葉下，牧羊人和他那忠實的狗酣然入睡</a:t>
            </a:r>
            <a:br>
              <a:rPr lang="zh-TW" altLang="en-US" dirty="0" smtClean="0"/>
            </a:br>
            <a:r>
              <a:rPr lang="en-US" altLang="zh-TW" dirty="0" smtClean="0"/>
              <a:t>G.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zh-TW" altLang="en-US" dirty="0" smtClean="0"/>
              <a:t>在春光明媚的燦爛天空下，和著鄉村風笛的歡歌，仙女和牧羊人翩翩起舞</a:t>
            </a:r>
            <a:br>
              <a:rPr lang="zh-TW" altLang="en-US" dirty="0" smtClean="0"/>
            </a:b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en-US" altLang="zh-TW" dirty="0" smtClean="0"/>
              <a:t>(</a:t>
            </a:r>
            <a:r>
              <a:rPr lang="zh-TW" altLang="en-US" dirty="0" smtClean="0"/>
              <a:t>第一樂章活潑的快板</a:t>
            </a:r>
            <a:r>
              <a:rPr lang="en-US" altLang="zh-TW" dirty="0" smtClean="0"/>
              <a:t>A</a:t>
            </a:r>
            <a:r>
              <a:rPr lang="zh-TW" altLang="en-US" dirty="0" smtClean="0"/>
              <a:t>－</a:t>
            </a:r>
            <a:r>
              <a:rPr lang="en-US" altLang="zh-TW" dirty="0" smtClean="0"/>
              <a:t>E</a:t>
            </a:r>
            <a:r>
              <a:rPr lang="zh-TW" altLang="en-US" dirty="0" smtClean="0"/>
              <a:t>，第二樂章寬廣而輕柔的最緩版</a:t>
            </a:r>
            <a:r>
              <a:rPr lang="en-US" altLang="zh-TW" dirty="0" smtClean="0"/>
              <a:t>F</a:t>
            </a:r>
            <a:r>
              <a:rPr lang="zh-TW" altLang="en-US" dirty="0" smtClean="0"/>
              <a:t>，第三樂章草原之舞快板終曲</a:t>
            </a:r>
            <a:r>
              <a:rPr lang="en-US" altLang="zh-TW" dirty="0" smtClean="0"/>
              <a:t>G</a:t>
            </a:r>
            <a:r>
              <a:rPr lang="zh-TW" altLang="en-US" dirty="0" smtClean="0"/>
              <a:t>，結尾小提琴獨奏舞者離去之孤獨心情</a:t>
            </a:r>
            <a:r>
              <a:rPr lang="en-US" altLang="zh-TW" dirty="0" smtClean="0"/>
              <a:t>)</a:t>
            </a:r>
            <a:endParaRPr lang="zh-TW" altLang="en-US" dirty="0" smtClean="0"/>
          </a:p>
          <a:p>
            <a:pPr eaLnBrk="1" hangingPunct="1">
              <a:spcBef>
                <a:spcPct val="0"/>
              </a:spcBef>
            </a:pPr>
            <a:endParaRPr lang="zh-TW" altLang="en-US" dirty="0" smtClean="0"/>
          </a:p>
        </p:txBody>
      </p:sp>
      <p:sp>
        <p:nvSpPr>
          <p:cNvPr id="10752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1AFE9118-5CF8-4908-BE50-CC1F860762D4}" type="slidenum">
              <a:rPr kumimoji="0" lang="zh-TW" alt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kumimoji="0" lang="zh-TW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854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TW" altLang="en-US" b="1" smtClean="0"/>
              <a:t>◎第二號</a:t>
            </a:r>
            <a:r>
              <a:rPr lang="en-US" altLang="zh-TW" b="1" smtClean="0"/>
              <a:t>g</a:t>
            </a:r>
            <a:r>
              <a:rPr lang="zh-TW" altLang="en-US" b="1" smtClean="0"/>
              <a:t>小調 夏</a:t>
            </a:r>
            <a:endParaRPr lang="zh-TW" altLang="en-US" smtClean="0"/>
          </a:p>
          <a:p>
            <a:pPr eaLnBrk="1" hangingPunct="1">
              <a:spcBef>
                <a:spcPct val="0"/>
              </a:spcBef>
            </a:pPr>
            <a:r>
              <a:rPr lang="zh-TW" altLang="en-US" smtClean="0"/>
              <a:t>在前曲用</a:t>
            </a:r>
            <a:r>
              <a:rPr lang="en-US" altLang="zh-TW" smtClean="0"/>
              <a:t>E</a:t>
            </a:r>
            <a:r>
              <a:rPr lang="zh-TW" altLang="en-US" smtClean="0"/>
              <a:t>大調描寫綠意盎然的春季之相對下，這裡以</a:t>
            </a:r>
            <a:r>
              <a:rPr lang="en-US" altLang="zh-TW" smtClean="0"/>
              <a:t>g</a:t>
            </a:r>
            <a:r>
              <a:rPr lang="zh-TW" altLang="en-US" smtClean="0"/>
              <a:t>小調來描寫炎熱令人討厭的夏季。</a:t>
            </a:r>
            <a:endParaRPr lang="en-US" altLang="zh-TW" smtClean="0"/>
          </a:p>
          <a:p>
            <a:pPr eaLnBrk="1" hangingPunct="1">
              <a:spcBef>
                <a:spcPct val="0"/>
              </a:spcBef>
            </a:pPr>
            <a:r>
              <a:rPr lang="zh-TW" altLang="en-US" b="1" smtClean="0"/>
              <a:t>第一樂章是不太快的快板，不但描寫出豔陽下人畜的掙扎，也表現出恐懼北風與驟雨的「村民之嘆」。</a:t>
            </a:r>
            <a:endParaRPr lang="en-US" altLang="zh-TW" b="1" smtClean="0"/>
          </a:p>
          <a:p>
            <a:pPr eaLnBrk="1" hangingPunct="1">
              <a:spcBef>
                <a:spcPct val="0"/>
              </a:spcBef>
            </a:pPr>
            <a:r>
              <a:rPr lang="zh-TW" altLang="en-US" smtClean="0"/>
              <a:t>第二樂章慢板中，描寫疲憊的牧羊人遭到蒼蠅、蚊蟲的侵擾。</a:t>
            </a:r>
            <a:endParaRPr lang="en-US" altLang="zh-TW" smtClean="0"/>
          </a:p>
          <a:p>
            <a:pPr eaLnBrk="1" hangingPunct="1">
              <a:spcBef>
                <a:spcPct val="0"/>
              </a:spcBef>
            </a:pPr>
            <a:r>
              <a:rPr lang="zh-TW" altLang="en-US" smtClean="0"/>
              <a:t>第三樂章急板，附有「炎夏季節」的副題，戲劇性的描寫出狂風與巨大的雷聲。</a:t>
            </a:r>
          </a:p>
          <a:p>
            <a:pPr eaLnBrk="1" hangingPunct="1">
              <a:spcBef>
                <a:spcPct val="0"/>
              </a:spcBef>
            </a:pPr>
            <a:endParaRPr lang="zh-TW" altLang="en-US" smtClean="0"/>
          </a:p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10854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AE84401E-41EF-4BB4-863C-E5694F3812D7}" type="slidenum">
              <a:rPr kumimoji="0" lang="zh-TW" alt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kumimoji="0" lang="zh-TW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571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10957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83809CC5-3E85-4D1A-866B-9429CA8A3D45}" type="slidenum">
              <a:rPr kumimoji="0" lang="zh-TW" alt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kumimoji="0" lang="zh-TW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619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TW" altLang="en-US" b="1" smtClean="0"/>
              <a:t>◎第三號</a:t>
            </a:r>
            <a:r>
              <a:rPr lang="en-US" altLang="zh-TW" b="1" smtClean="0"/>
              <a:t>F</a:t>
            </a:r>
            <a:r>
              <a:rPr lang="zh-TW" altLang="en-US" b="1" smtClean="0"/>
              <a:t>大調 秋</a:t>
            </a:r>
            <a:endParaRPr lang="zh-TW" altLang="en-US" smtClean="0"/>
          </a:p>
          <a:p>
            <a:pPr eaLnBrk="1" hangingPunct="1">
              <a:spcBef>
                <a:spcPct val="0"/>
              </a:spcBef>
            </a:pPr>
            <a:r>
              <a:rPr lang="zh-TW" altLang="en-US" smtClean="0"/>
              <a:t>用清爽的</a:t>
            </a:r>
            <a:r>
              <a:rPr lang="en-US" altLang="zh-TW" smtClean="0"/>
              <a:t>F</a:t>
            </a:r>
            <a:r>
              <a:rPr lang="zh-TW" altLang="en-US" smtClean="0"/>
              <a:t>大調，生動的描寫出農民慶豐收的喜悅氣氛與狩獵的情景。</a:t>
            </a:r>
            <a:endParaRPr lang="en-US" altLang="zh-TW" smtClean="0"/>
          </a:p>
          <a:p>
            <a:pPr eaLnBrk="1" hangingPunct="1">
              <a:spcBef>
                <a:spcPct val="0"/>
              </a:spcBef>
            </a:pPr>
            <a:r>
              <a:rPr lang="zh-TW" altLang="en-US" b="1" smtClean="0"/>
              <a:t>第一樂章是「村民的舞蹈與歌」快板，描寫村民舉杯慶祝，到酒醉後入睡的情景。</a:t>
            </a:r>
            <a:endParaRPr lang="en-US" altLang="zh-TW" b="1" smtClean="0"/>
          </a:p>
          <a:p>
            <a:pPr eaLnBrk="1" hangingPunct="1">
              <a:spcBef>
                <a:spcPct val="0"/>
              </a:spcBef>
            </a:pPr>
            <a:r>
              <a:rPr lang="zh-TW" altLang="en-US" smtClean="0"/>
              <a:t>第二樂章是附有「沈睡的醉漢」之副題的慢板，描寫人們入睡後寧靜的秋夜情景。</a:t>
            </a:r>
            <a:endParaRPr lang="en-US" altLang="zh-TW" smtClean="0"/>
          </a:p>
          <a:p>
            <a:pPr eaLnBrk="1" hangingPunct="1">
              <a:spcBef>
                <a:spcPct val="0"/>
              </a:spcBef>
            </a:pPr>
            <a:r>
              <a:rPr lang="zh-TW" altLang="en-US" smtClean="0"/>
              <a:t>第三樂章是題「狩獵」的快板，以獨奏樂器用複音奏法模仿的號角聲，以及槍聲及獵犬吠聲等，生動描寫出狩獵的情景。</a:t>
            </a:r>
          </a:p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11162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E4CF7E7C-88DF-4DF0-8B5E-D82DA0A5E767}" type="slidenum">
              <a:rPr kumimoji="0" lang="zh-TW" alt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kumimoji="0"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901602"/>
            <a:ext cx="7772400" cy="131213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468793"/>
            <a:ext cx="6400800" cy="156435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FE108D4F-1E7A-405F-AE90-F006D56AB533}" type="datetimeFigureOut">
              <a:rPr lang="zh-TW" altLang="en-US"/>
              <a:pPr>
                <a:defRPr/>
              </a:pPr>
              <a:t>2014/10/22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5673725"/>
            <a:ext cx="2895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1A3EB126-5AAB-498B-99EA-3BE408EBDFE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1148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45140"/>
            <a:ext cx="8229600" cy="102023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28327"/>
            <a:ext cx="8229600" cy="403984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A3FB8E5B-B6EC-48F9-BFD9-D00FBE2C3F1B}" type="datetimeFigureOut">
              <a:rPr lang="zh-TW" altLang="en-US"/>
              <a:pPr>
                <a:defRPr/>
              </a:pPr>
              <a:t>2014/10/22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5673725"/>
            <a:ext cx="2895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C5B6EC28-673E-4FD9-A0F1-A88F227F8D6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3906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45140"/>
            <a:ext cx="2057400" cy="5223028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45140"/>
            <a:ext cx="6019800" cy="522302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034A647D-FD38-4777-BF09-DFEDC3223CB0}" type="datetimeFigureOut">
              <a:rPr lang="zh-TW" altLang="en-US"/>
              <a:pPr>
                <a:defRPr/>
              </a:pPr>
              <a:t>2014/10/22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5673725"/>
            <a:ext cx="2895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E0C96B51-68AB-42F9-8FD0-D5E6BBB1E14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48579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901602"/>
            <a:ext cx="7772400" cy="131213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468793"/>
            <a:ext cx="6400800" cy="156435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5CB45269-2ACB-436D-AC85-273985F005C8}" type="datetimeFigureOut">
              <a:rPr lang="zh-TW" altLang="en-US"/>
              <a:pPr>
                <a:defRPr/>
              </a:pPr>
              <a:t>2014/10/22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5673725"/>
            <a:ext cx="2895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D6CD3787-D499-4FBB-BE5E-B94A13FA6C4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43703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45140"/>
            <a:ext cx="8229600" cy="102023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28327"/>
            <a:ext cx="8229600" cy="40398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72E3DF3C-F82A-4C5C-B6A2-820BE1A71856}" type="datetimeFigureOut">
              <a:rPr lang="zh-TW" altLang="en-US"/>
              <a:pPr>
                <a:defRPr/>
              </a:pPr>
              <a:t>2014/10/22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5673725"/>
            <a:ext cx="2895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6F094BEB-763E-45CA-9697-15E8F790BBE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93247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933567"/>
            <a:ext cx="7772400" cy="1215778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594511"/>
            <a:ext cx="7772400" cy="133905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BBF1BA51-95EB-447D-9746-E8AE04D81950}" type="datetimeFigureOut">
              <a:rPr lang="zh-TW" altLang="en-US"/>
              <a:pPr>
                <a:defRPr/>
              </a:pPr>
              <a:t>2014/10/22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5673725"/>
            <a:ext cx="2895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58A84538-0891-43B2-A70C-1AACA82B002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15029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45140"/>
            <a:ext cx="8229600" cy="102023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28327"/>
            <a:ext cx="4038600" cy="403984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28327"/>
            <a:ext cx="4038600" cy="403984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5BFD294E-88C3-4501-8C97-9B03E5177E12}" type="datetimeFigureOut">
              <a:rPr lang="zh-TW" altLang="en-US"/>
              <a:pPr>
                <a:defRPr/>
              </a:pPr>
              <a:t>2014/10/22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5673725"/>
            <a:ext cx="2895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1657EC27-1A1D-41F9-AC80-FCD20D19069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88134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45140"/>
            <a:ext cx="8229600" cy="10202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370230"/>
            <a:ext cx="4040188" cy="57104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1941278"/>
            <a:ext cx="4040188" cy="352689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370230"/>
            <a:ext cx="4041775" cy="57104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941278"/>
            <a:ext cx="4041775" cy="352689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>
            <a:off x="457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D93E4701-C196-44EF-88FF-1AADDB80D28A}" type="datetimeFigureOut">
              <a:rPr lang="zh-TW" altLang="en-US"/>
              <a:pPr>
                <a:defRPr/>
              </a:pPr>
              <a:t>2014/10/22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3124200" y="5673725"/>
            <a:ext cx="2895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6553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509FE0FC-A8C0-4191-A042-A57134A28D6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81488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45140"/>
            <a:ext cx="8229600" cy="102023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457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AA0370DD-B1A3-4AEF-9D7A-E468504AF736}" type="datetimeFigureOut">
              <a:rPr lang="zh-TW" altLang="en-US"/>
              <a:pPr>
                <a:defRPr/>
              </a:pPr>
              <a:t>2014/10/22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3124200" y="5673725"/>
            <a:ext cx="2895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6553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FE7471A3-9D91-46A0-88F5-3BFCB14F779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49711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>
            <a:off x="457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402C03CA-776B-4E48-81EB-2408DDF05746}" type="datetimeFigureOut">
              <a:rPr lang="zh-TW" altLang="en-US"/>
              <a:pPr>
                <a:defRPr/>
              </a:pPr>
              <a:t>2014/10/22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3124200" y="5673725"/>
            <a:ext cx="2895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6553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2F632783-F355-4088-9473-D7DEE94194E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55722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1" y="243723"/>
            <a:ext cx="3008313" cy="10372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43723"/>
            <a:ext cx="5111750" cy="522444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1" y="1280960"/>
            <a:ext cx="3008313" cy="418720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9AC76CC3-53A2-4F53-BB19-2E4A2E55A5F5}" type="datetimeFigureOut">
              <a:rPr lang="zh-TW" altLang="en-US"/>
              <a:pPr>
                <a:defRPr/>
              </a:pPr>
              <a:t>2014/10/22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5673725"/>
            <a:ext cx="2895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D230F01C-06F8-4477-94D5-0DA204EC23C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800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45140"/>
            <a:ext cx="8229600" cy="102023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28327"/>
            <a:ext cx="8229600" cy="40398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0F496FE9-5963-468B-814B-521F131486EA}" type="datetimeFigureOut">
              <a:rPr lang="zh-TW" altLang="en-US"/>
              <a:pPr>
                <a:defRPr/>
              </a:pPr>
              <a:t>2014/10/22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5673725"/>
            <a:ext cx="2895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3C9D87B1-110E-4574-B46E-DCDF77DD781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31437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284980"/>
            <a:ext cx="5486400" cy="505866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546958"/>
            <a:ext cx="5486400" cy="36728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4790846"/>
            <a:ext cx="5486400" cy="7184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DB2863E2-8E1F-4F9F-B498-F2EB8CE495A1}" type="datetimeFigureOut">
              <a:rPr lang="zh-TW" altLang="en-US"/>
              <a:pPr>
                <a:defRPr/>
              </a:pPr>
              <a:t>2014/10/22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5673725"/>
            <a:ext cx="2895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23B0424D-FC87-4C49-96DB-1100E36C793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88148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45140"/>
            <a:ext cx="8229600" cy="102023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28327"/>
            <a:ext cx="8229600" cy="403984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46E1A2B6-4DF5-427D-A6B2-A9B4CFF7F318}" type="datetimeFigureOut">
              <a:rPr lang="zh-TW" altLang="en-US"/>
              <a:pPr>
                <a:defRPr/>
              </a:pPr>
              <a:t>2014/10/22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5673725"/>
            <a:ext cx="2895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F28161F6-3982-4817-9DF1-4D597C77C85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47929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45140"/>
            <a:ext cx="2057400" cy="5223028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45140"/>
            <a:ext cx="6019800" cy="522302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9A28164E-D9AB-4D77-B40C-6BCCC7921620}" type="datetimeFigureOut">
              <a:rPr lang="zh-TW" altLang="en-US"/>
              <a:pPr>
                <a:defRPr/>
              </a:pPr>
              <a:t>2014/10/22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5673725"/>
            <a:ext cx="2895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46E63A2E-EC40-4494-AE21-ABB7E2F0D3C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20229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901602"/>
            <a:ext cx="7772400" cy="131213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468793"/>
            <a:ext cx="6400800" cy="156435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F4F169AB-E493-4C7E-9C8B-8DE4425DF890}" type="datetimeFigureOut">
              <a:rPr lang="zh-TW" altLang="en-US"/>
              <a:pPr>
                <a:defRPr/>
              </a:pPr>
              <a:t>2014/10/22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5673725"/>
            <a:ext cx="2895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A47C1996-924E-45F3-9BA9-148B3CE784E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78398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45140"/>
            <a:ext cx="8229600" cy="102023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28327"/>
            <a:ext cx="8229600" cy="40398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E4DF3622-F31A-412E-A240-6B296B815B62}" type="datetimeFigureOut">
              <a:rPr lang="zh-TW" altLang="en-US"/>
              <a:pPr>
                <a:defRPr/>
              </a:pPr>
              <a:t>2014/10/22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5673725"/>
            <a:ext cx="2895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47372315-EEDF-4407-AD6E-E804EFB02E6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36393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933567"/>
            <a:ext cx="7772400" cy="1215778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594511"/>
            <a:ext cx="7772400" cy="133905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0C3C94D8-EC9C-43AB-A10C-820439B960E7}" type="datetimeFigureOut">
              <a:rPr lang="zh-TW" altLang="en-US"/>
              <a:pPr>
                <a:defRPr/>
              </a:pPr>
              <a:t>2014/10/22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5673725"/>
            <a:ext cx="2895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966ABC97-9247-4721-8251-EFB5277F80C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504419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45140"/>
            <a:ext cx="8229600" cy="102023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28327"/>
            <a:ext cx="4038600" cy="403984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28327"/>
            <a:ext cx="4038600" cy="403984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618D66F1-7C56-461E-9D3F-BF9D842B7DE3}" type="datetimeFigureOut">
              <a:rPr lang="zh-TW" altLang="en-US"/>
              <a:pPr>
                <a:defRPr/>
              </a:pPr>
              <a:t>2014/10/22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5673725"/>
            <a:ext cx="2895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5B9BA18D-A6EF-4680-AA01-2797D9715FA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80393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45140"/>
            <a:ext cx="8229600" cy="10202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370230"/>
            <a:ext cx="4040188" cy="57104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1941278"/>
            <a:ext cx="4040188" cy="352689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370230"/>
            <a:ext cx="4041775" cy="57104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941278"/>
            <a:ext cx="4041775" cy="352689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>
            <a:off x="457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9DABBDEF-22EA-42B4-A316-B11948802E61}" type="datetimeFigureOut">
              <a:rPr lang="zh-TW" altLang="en-US"/>
              <a:pPr>
                <a:defRPr/>
              </a:pPr>
              <a:t>2014/10/22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3124200" y="5673725"/>
            <a:ext cx="2895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6553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5EE315A4-BB1B-4653-9645-86A14C97E07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50540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45140"/>
            <a:ext cx="8229600" cy="102023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457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52589B6A-87BB-4100-8F2B-79ED79F9D069}" type="datetimeFigureOut">
              <a:rPr lang="zh-TW" altLang="en-US"/>
              <a:pPr>
                <a:defRPr/>
              </a:pPr>
              <a:t>2014/10/22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3124200" y="5673725"/>
            <a:ext cx="2895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6553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DB6AFFFA-A817-45E4-9AEF-91C9BF2FD4D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623383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>
            <a:off x="457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B27FF5B0-A83C-4885-B5A9-538F6BE598ED}" type="datetimeFigureOut">
              <a:rPr lang="zh-TW" altLang="en-US"/>
              <a:pPr>
                <a:defRPr/>
              </a:pPr>
              <a:t>2014/10/22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3124200" y="5673725"/>
            <a:ext cx="2895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6553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0A661045-22C7-42AC-BD37-0FE51073833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4016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933567"/>
            <a:ext cx="7772400" cy="1215778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594511"/>
            <a:ext cx="7772400" cy="133905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19CF5DF8-3A07-4700-B453-219953D22C8F}" type="datetimeFigureOut">
              <a:rPr lang="zh-TW" altLang="en-US"/>
              <a:pPr>
                <a:defRPr/>
              </a:pPr>
              <a:t>2014/10/22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5673725"/>
            <a:ext cx="2895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32FB953C-64F9-438F-A430-69B59B33012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953501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1" y="243723"/>
            <a:ext cx="3008313" cy="10372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43723"/>
            <a:ext cx="5111750" cy="522444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1" y="1280960"/>
            <a:ext cx="3008313" cy="418720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EC76B34F-D596-4512-A00E-B252340921FC}" type="datetimeFigureOut">
              <a:rPr lang="zh-TW" altLang="en-US"/>
              <a:pPr>
                <a:defRPr/>
              </a:pPr>
              <a:t>2014/10/22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5673725"/>
            <a:ext cx="2895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44180BAA-B7CB-4C4B-885C-465F2269946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65906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284980"/>
            <a:ext cx="5486400" cy="505866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546958"/>
            <a:ext cx="5486400" cy="36728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4790846"/>
            <a:ext cx="5486400" cy="7184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3BE4C2CD-13B5-46D5-8BF8-8F7D522D286F}" type="datetimeFigureOut">
              <a:rPr lang="zh-TW" altLang="en-US"/>
              <a:pPr>
                <a:defRPr/>
              </a:pPr>
              <a:t>2014/10/22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5673725"/>
            <a:ext cx="2895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572C0BFF-E9C8-4521-B6E7-BAEE0713826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150579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45140"/>
            <a:ext cx="8229600" cy="102023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28327"/>
            <a:ext cx="8229600" cy="403984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1CF1C389-8B6A-43BE-BE54-1D393CC46834}" type="datetimeFigureOut">
              <a:rPr lang="zh-TW" altLang="en-US"/>
              <a:pPr>
                <a:defRPr/>
              </a:pPr>
              <a:t>2014/10/22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5673725"/>
            <a:ext cx="2895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EB6C6CE5-FC47-440F-847A-F4C44B15864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580331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45140"/>
            <a:ext cx="2057400" cy="5223028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45140"/>
            <a:ext cx="6019800" cy="522302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DF6CE2B2-79F8-4708-AFFE-107D0F65C36C}" type="datetimeFigureOut">
              <a:rPr lang="zh-TW" altLang="en-US"/>
              <a:pPr>
                <a:defRPr/>
              </a:pPr>
              <a:t>2014/10/22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5673725"/>
            <a:ext cx="2895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E3367608-AA83-40D3-9722-402BCDE6616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671604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901602"/>
            <a:ext cx="7772400" cy="131213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468793"/>
            <a:ext cx="6400800" cy="156435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5CD1E58D-4869-4D51-BD7E-1183AD4B726A}" type="datetimeFigureOut">
              <a:rPr lang="zh-TW" altLang="en-US"/>
              <a:pPr>
                <a:defRPr/>
              </a:pPr>
              <a:t>2014/10/22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5673725"/>
            <a:ext cx="2895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DAA15FD8-3C16-46C9-BA7B-9FAB5DA10E4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524816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45140"/>
            <a:ext cx="8229600" cy="102023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28327"/>
            <a:ext cx="8229600" cy="40398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6BD54EB1-0F4A-44F5-8F6E-38FFC5DA2F88}" type="datetimeFigureOut">
              <a:rPr lang="zh-TW" altLang="en-US"/>
              <a:pPr>
                <a:defRPr/>
              </a:pPr>
              <a:t>2014/10/22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5673725"/>
            <a:ext cx="2895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9C9A6E04-1F87-48C9-9AF7-824204CC4B9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917613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933567"/>
            <a:ext cx="7772400" cy="1215778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594511"/>
            <a:ext cx="7772400" cy="133905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21925431-7D74-4972-91FB-07D7173C2568}" type="datetimeFigureOut">
              <a:rPr lang="zh-TW" altLang="en-US"/>
              <a:pPr>
                <a:defRPr/>
              </a:pPr>
              <a:t>2014/10/22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5673725"/>
            <a:ext cx="2895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58CE22FB-61CA-4C5E-A2CD-29AD61327B7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789311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45140"/>
            <a:ext cx="8229600" cy="102023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28327"/>
            <a:ext cx="4038600" cy="403984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28327"/>
            <a:ext cx="4038600" cy="403984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430A9FF1-481B-4706-ADD0-8151BF45D3E3}" type="datetimeFigureOut">
              <a:rPr lang="zh-TW" altLang="en-US"/>
              <a:pPr>
                <a:defRPr/>
              </a:pPr>
              <a:t>2014/10/22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5673725"/>
            <a:ext cx="2895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DC0295F8-E5EE-499E-A218-E4795D1529E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603944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45140"/>
            <a:ext cx="8229600" cy="10202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370230"/>
            <a:ext cx="4040188" cy="57104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1941278"/>
            <a:ext cx="4040188" cy="352689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370230"/>
            <a:ext cx="4041775" cy="57104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941278"/>
            <a:ext cx="4041775" cy="352689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>
            <a:off x="457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A1C16E30-3E57-4F02-A67F-948909D8EA18}" type="datetimeFigureOut">
              <a:rPr lang="zh-TW" altLang="en-US"/>
              <a:pPr>
                <a:defRPr/>
              </a:pPr>
              <a:t>2014/10/22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3124200" y="5673725"/>
            <a:ext cx="2895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6553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07A51FCE-EED0-4A87-8A16-28F68A10D36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450049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45140"/>
            <a:ext cx="8229600" cy="102023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457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0F3175A1-9A2B-4559-827C-15974FF3CBE0}" type="datetimeFigureOut">
              <a:rPr lang="zh-TW" altLang="en-US"/>
              <a:pPr>
                <a:defRPr/>
              </a:pPr>
              <a:t>2014/10/22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3124200" y="5673725"/>
            <a:ext cx="2895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6553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228BA440-2FAD-4F4B-80E6-F54960C39D0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3721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45140"/>
            <a:ext cx="8229600" cy="102023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28327"/>
            <a:ext cx="4038600" cy="403984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28327"/>
            <a:ext cx="4038600" cy="403984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0A3634D4-D1BA-4D8D-83FD-3439197B69F7}" type="datetimeFigureOut">
              <a:rPr lang="zh-TW" altLang="en-US"/>
              <a:pPr>
                <a:defRPr/>
              </a:pPr>
              <a:t>2014/10/22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5673725"/>
            <a:ext cx="2895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2FA9DBEE-895C-4C75-BD87-7AA26E38605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460051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>
            <a:off x="457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AEF5EBEB-2B1C-407F-A225-0A1CA0909D6E}" type="datetimeFigureOut">
              <a:rPr lang="zh-TW" altLang="en-US"/>
              <a:pPr>
                <a:defRPr/>
              </a:pPr>
              <a:t>2014/10/22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3124200" y="5673725"/>
            <a:ext cx="2895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6553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C828D23E-9624-4081-B75B-A2E2532CDB9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90706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1" y="243723"/>
            <a:ext cx="3008313" cy="10372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43723"/>
            <a:ext cx="5111750" cy="522444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1" y="1280960"/>
            <a:ext cx="3008313" cy="418720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10362DF6-5049-4385-8677-B1A5396FEBE1}" type="datetimeFigureOut">
              <a:rPr lang="zh-TW" altLang="en-US"/>
              <a:pPr>
                <a:defRPr/>
              </a:pPr>
              <a:t>2014/10/22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5673725"/>
            <a:ext cx="2895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E1682B6E-C68E-44AE-9123-ADE81E16C35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446191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284980"/>
            <a:ext cx="5486400" cy="505866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546958"/>
            <a:ext cx="5486400" cy="36728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4790846"/>
            <a:ext cx="5486400" cy="7184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B47C529E-EFE2-451B-9A62-A52D64F10254}" type="datetimeFigureOut">
              <a:rPr lang="zh-TW" altLang="en-US"/>
              <a:pPr>
                <a:defRPr/>
              </a:pPr>
              <a:t>2014/10/22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5673725"/>
            <a:ext cx="2895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CD897757-9B77-4D25-A65A-C60138CC2DD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768094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45140"/>
            <a:ext cx="8229600" cy="102023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28327"/>
            <a:ext cx="8229600" cy="403984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71497246-B340-4966-9BF2-E1DAC6ACF6F2}" type="datetimeFigureOut">
              <a:rPr lang="zh-TW" altLang="en-US"/>
              <a:pPr>
                <a:defRPr/>
              </a:pPr>
              <a:t>2014/10/22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5673725"/>
            <a:ext cx="2895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7415495C-24C5-4BE6-9299-4D81FFAD972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673905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45140"/>
            <a:ext cx="2057400" cy="5223028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45140"/>
            <a:ext cx="6019800" cy="522302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95F77D21-7225-441E-B7FC-587621FCB7CF}" type="datetimeFigureOut">
              <a:rPr lang="zh-TW" altLang="en-US"/>
              <a:pPr>
                <a:defRPr/>
              </a:pPr>
              <a:t>2014/10/22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5673725"/>
            <a:ext cx="2895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746772B5-8792-4A7C-A0BE-5EB7A758D3D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785804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901602"/>
            <a:ext cx="7772400" cy="131213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468793"/>
            <a:ext cx="6400800" cy="156435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4DD373E6-FAAB-4F75-B9BF-EE4106194AE5}" type="datetimeFigureOut">
              <a:rPr lang="zh-TW" altLang="en-US"/>
              <a:pPr>
                <a:defRPr/>
              </a:pPr>
              <a:t>2014/10/22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5673725"/>
            <a:ext cx="2895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A903E67C-26BF-4CF8-A886-74952C681EB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197293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45140"/>
            <a:ext cx="8229600" cy="102023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28327"/>
            <a:ext cx="8229600" cy="40398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9D6A9115-1B33-436F-B8FA-E8016452E9C6}" type="datetimeFigureOut">
              <a:rPr lang="zh-TW" altLang="en-US"/>
              <a:pPr>
                <a:defRPr/>
              </a:pPr>
              <a:t>2014/10/22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5673725"/>
            <a:ext cx="2895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C38D8D7B-7484-43F7-8AFC-FE2A796AF60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95748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933567"/>
            <a:ext cx="7772400" cy="1215778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594511"/>
            <a:ext cx="7772400" cy="133905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92893D0F-AAF7-4A24-B93F-0A3227551E5B}" type="datetimeFigureOut">
              <a:rPr lang="zh-TW" altLang="en-US"/>
              <a:pPr>
                <a:defRPr/>
              </a:pPr>
              <a:t>2014/10/22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5673725"/>
            <a:ext cx="2895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D6143129-CAEF-46D1-8A0A-CCBFF4A2820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511281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45140"/>
            <a:ext cx="8229600" cy="102023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28327"/>
            <a:ext cx="4038600" cy="403984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28327"/>
            <a:ext cx="4038600" cy="403984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E9E7C666-B55D-4FC3-8C1D-E71BBE29F4C4}" type="datetimeFigureOut">
              <a:rPr lang="zh-TW" altLang="en-US"/>
              <a:pPr>
                <a:defRPr/>
              </a:pPr>
              <a:t>2014/10/22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5673725"/>
            <a:ext cx="2895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141D7A80-B527-471A-B909-CC7C931AA0F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443183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45140"/>
            <a:ext cx="8229600" cy="10202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370230"/>
            <a:ext cx="4040188" cy="57104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1941278"/>
            <a:ext cx="4040188" cy="352689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370230"/>
            <a:ext cx="4041775" cy="57104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941278"/>
            <a:ext cx="4041775" cy="352689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>
            <a:off x="457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B2902149-52A2-4018-AF2F-9EAE576F11D3}" type="datetimeFigureOut">
              <a:rPr lang="zh-TW" altLang="en-US"/>
              <a:pPr>
                <a:defRPr/>
              </a:pPr>
              <a:t>2014/10/22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3124200" y="5673725"/>
            <a:ext cx="2895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6553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F00F7588-8F36-4A7E-8040-EC363C6E4E9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3619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45140"/>
            <a:ext cx="8229600" cy="10202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370230"/>
            <a:ext cx="4040188" cy="57104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1941278"/>
            <a:ext cx="4040188" cy="352689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370230"/>
            <a:ext cx="4041775" cy="57104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941278"/>
            <a:ext cx="4041775" cy="352689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>
            <a:off x="457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1D89B5C8-1D13-4D84-BE99-34F1724E782C}" type="datetimeFigureOut">
              <a:rPr lang="zh-TW" altLang="en-US"/>
              <a:pPr>
                <a:defRPr/>
              </a:pPr>
              <a:t>2014/10/22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3124200" y="5673725"/>
            <a:ext cx="2895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6553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BCB0D0CA-6662-4243-83B6-BAE355FF328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6300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45140"/>
            <a:ext cx="8229600" cy="102023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457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0EF98FF6-B5A6-40D3-9F82-49470A5D9537}" type="datetimeFigureOut">
              <a:rPr lang="zh-TW" altLang="en-US"/>
              <a:pPr>
                <a:defRPr/>
              </a:pPr>
              <a:t>2014/10/22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3124200" y="5673725"/>
            <a:ext cx="2895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6553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1950C557-74FA-4803-BA98-9A4F40148C4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068086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>
            <a:off x="457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DFE71CB2-927C-461F-9AD5-059865BF9BDE}" type="datetimeFigureOut">
              <a:rPr lang="zh-TW" altLang="en-US"/>
              <a:pPr>
                <a:defRPr/>
              </a:pPr>
              <a:t>2014/10/22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3124200" y="5673725"/>
            <a:ext cx="2895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6553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EFE8FEA9-2D6C-4387-804A-04E150DFF71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066798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1" y="243723"/>
            <a:ext cx="3008313" cy="10372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43723"/>
            <a:ext cx="5111750" cy="522444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1" y="1280960"/>
            <a:ext cx="3008313" cy="418720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E6AE01B1-1B8D-4E83-A095-4F768C1B9E89}" type="datetimeFigureOut">
              <a:rPr lang="zh-TW" altLang="en-US"/>
              <a:pPr>
                <a:defRPr/>
              </a:pPr>
              <a:t>2014/10/22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5673725"/>
            <a:ext cx="2895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0F7CCA98-C68A-4970-9CC2-F5383540C88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351243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284980"/>
            <a:ext cx="5486400" cy="505866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546958"/>
            <a:ext cx="5486400" cy="36728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4790846"/>
            <a:ext cx="5486400" cy="7184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62C6E8F3-77E9-485F-9951-D5D68AA8009E}" type="datetimeFigureOut">
              <a:rPr lang="zh-TW" altLang="en-US"/>
              <a:pPr>
                <a:defRPr/>
              </a:pPr>
              <a:t>2014/10/22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5673725"/>
            <a:ext cx="2895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A98B4DCE-D133-4CC9-9242-B31DC9BA2EE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400832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45140"/>
            <a:ext cx="8229600" cy="102023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28327"/>
            <a:ext cx="8229600" cy="403984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F10DFE8C-9E31-4333-9726-1294A9CB8354}" type="datetimeFigureOut">
              <a:rPr lang="zh-TW" altLang="en-US"/>
              <a:pPr>
                <a:defRPr/>
              </a:pPr>
              <a:t>2014/10/22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5673725"/>
            <a:ext cx="2895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05D74E01-B370-402B-8E93-44D33636AB1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878822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45140"/>
            <a:ext cx="2057400" cy="5223028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45140"/>
            <a:ext cx="6019800" cy="522302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55C5392D-B938-479D-8386-FC3F274E2C40}" type="datetimeFigureOut">
              <a:rPr lang="zh-TW" altLang="en-US"/>
              <a:pPr>
                <a:defRPr/>
              </a:pPr>
              <a:t>2014/10/22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5673725"/>
            <a:ext cx="2895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40496501-936E-4777-8973-7B275C4AA65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616004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901602"/>
            <a:ext cx="7772400" cy="131213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468793"/>
            <a:ext cx="6400800" cy="156435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5B24A32B-7B88-4309-A763-56AA907CCB27}" type="datetimeFigureOut">
              <a:rPr lang="zh-TW" altLang="en-US"/>
              <a:pPr>
                <a:defRPr/>
              </a:pPr>
              <a:t>2014/10/22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5673725"/>
            <a:ext cx="2895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97E335BB-67F9-419D-9EF9-C8CF18FF133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832966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45140"/>
            <a:ext cx="8229600" cy="102023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28327"/>
            <a:ext cx="8229600" cy="40398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73414DBC-68D1-437A-8649-0F38F9178BD8}" type="datetimeFigureOut">
              <a:rPr lang="zh-TW" altLang="en-US"/>
              <a:pPr>
                <a:defRPr/>
              </a:pPr>
              <a:t>2014/10/22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5673725"/>
            <a:ext cx="2895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3D54A54B-634A-4DC1-BACA-03EF1290C4E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387227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933567"/>
            <a:ext cx="7772400" cy="1215778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594511"/>
            <a:ext cx="7772400" cy="133905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594F01AF-BFFD-4269-8A01-F5D532B2D03C}" type="datetimeFigureOut">
              <a:rPr lang="zh-TW" altLang="en-US"/>
              <a:pPr>
                <a:defRPr/>
              </a:pPr>
              <a:t>2014/10/22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5673725"/>
            <a:ext cx="2895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F5C4285B-ED3F-4CD0-B3F2-DC121E5FAD5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007326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45140"/>
            <a:ext cx="8229600" cy="102023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28327"/>
            <a:ext cx="4038600" cy="403984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28327"/>
            <a:ext cx="4038600" cy="403984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19E89318-6F20-490B-8C62-3465F7E5930E}" type="datetimeFigureOut">
              <a:rPr lang="zh-TW" altLang="en-US"/>
              <a:pPr>
                <a:defRPr/>
              </a:pPr>
              <a:t>2014/10/22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5673725"/>
            <a:ext cx="2895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ABEE1A2D-97BB-4EA9-8607-71849558818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7010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45140"/>
            <a:ext cx="8229600" cy="102023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457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5E055738-3D0C-406A-B2E1-E02F4632A80D}" type="datetimeFigureOut">
              <a:rPr lang="zh-TW" altLang="en-US"/>
              <a:pPr>
                <a:defRPr/>
              </a:pPr>
              <a:t>2014/10/22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3124200" y="5673725"/>
            <a:ext cx="2895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6553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CC146CAB-AB15-46AE-A8D9-F8F5D31007E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064798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45140"/>
            <a:ext cx="8229600" cy="10202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370230"/>
            <a:ext cx="4040188" cy="57104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1941278"/>
            <a:ext cx="4040188" cy="352689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370230"/>
            <a:ext cx="4041775" cy="57104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941278"/>
            <a:ext cx="4041775" cy="352689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>
            <a:off x="457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5F2ADDC5-7097-4BE6-876E-38ACC142F79A}" type="datetimeFigureOut">
              <a:rPr lang="zh-TW" altLang="en-US"/>
              <a:pPr>
                <a:defRPr/>
              </a:pPr>
              <a:t>2014/10/22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3124200" y="5673725"/>
            <a:ext cx="2895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6553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A6CF801E-183C-4C3A-8921-9AF07C851CF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467357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45140"/>
            <a:ext cx="8229600" cy="102023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457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8BEFFF04-75CD-45F3-88AC-06E0B412289A}" type="datetimeFigureOut">
              <a:rPr lang="zh-TW" altLang="en-US"/>
              <a:pPr>
                <a:defRPr/>
              </a:pPr>
              <a:t>2014/10/22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3124200" y="5673725"/>
            <a:ext cx="2895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6553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2C586499-AAC9-4A52-A130-BF29299E7E6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069777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>
            <a:off x="457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A4A1A8E3-5B23-43DB-A0EA-EA8DF55BC3CA}" type="datetimeFigureOut">
              <a:rPr lang="zh-TW" altLang="en-US"/>
              <a:pPr>
                <a:defRPr/>
              </a:pPr>
              <a:t>2014/10/22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3124200" y="5673725"/>
            <a:ext cx="2895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6553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C80DF201-9551-418B-BEA8-5F71E5B2FE6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222081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1" y="243723"/>
            <a:ext cx="3008313" cy="10372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43723"/>
            <a:ext cx="5111750" cy="522444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1" y="1280960"/>
            <a:ext cx="3008313" cy="418720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00BDF346-A4CA-406A-953F-F96B74D39393}" type="datetimeFigureOut">
              <a:rPr lang="zh-TW" altLang="en-US"/>
              <a:pPr>
                <a:defRPr/>
              </a:pPr>
              <a:t>2014/10/22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5673725"/>
            <a:ext cx="2895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00497B60-B5E0-4FBD-A99B-AE0401D3C7B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627457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284980"/>
            <a:ext cx="5486400" cy="505866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546958"/>
            <a:ext cx="5486400" cy="36728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4790846"/>
            <a:ext cx="5486400" cy="7184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395B8670-CD31-4EC1-BF61-845A9AE4722E}" type="datetimeFigureOut">
              <a:rPr lang="zh-TW" altLang="en-US"/>
              <a:pPr>
                <a:defRPr/>
              </a:pPr>
              <a:t>2014/10/22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5673725"/>
            <a:ext cx="2895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A05F1FE3-8FDD-4173-86C5-8ACAB9FEEB5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392210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45140"/>
            <a:ext cx="8229600" cy="102023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28327"/>
            <a:ext cx="8229600" cy="403984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4BAFCCFF-8F4D-4FBC-B526-0A6881256257}" type="datetimeFigureOut">
              <a:rPr lang="zh-TW" altLang="en-US"/>
              <a:pPr>
                <a:defRPr/>
              </a:pPr>
              <a:t>2014/10/22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5673725"/>
            <a:ext cx="2895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E478EDAE-1318-43F9-8EBA-DD004253BF2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68085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45140"/>
            <a:ext cx="2057400" cy="5223028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45140"/>
            <a:ext cx="6019800" cy="522302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2D7829D1-DA24-4869-A834-4522938AC5A9}" type="datetimeFigureOut">
              <a:rPr lang="zh-TW" altLang="en-US"/>
              <a:pPr>
                <a:defRPr/>
              </a:pPr>
              <a:t>2014/10/22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5673725"/>
            <a:ext cx="2895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6B0288D7-4A2D-4C39-9D29-1BB5400BB22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5431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901602"/>
            <a:ext cx="7772400" cy="131213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468793"/>
            <a:ext cx="6400800" cy="156435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F4C213EE-458A-490B-A076-B04BA2226F5F}" type="datetimeFigureOut">
              <a:rPr lang="zh-TW" altLang="en-US"/>
              <a:pPr>
                <a:defRPr/>
              </a:pPr>
              <a:t>2014/10/22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5673725"/>
            <a:ext cx="2895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6AD19B02-BE5B-4752-BE72-2A58DFA00A4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051559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45140"/>
            <a:ext cx="8229600" cy="102023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28327"/>
            <a:ext cx="8229600" cy="40398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5D98C384-AB98-4122-A269-BF5BD969C8E0}" type="datetimeFigureOut">
              <a:rPr lang="zh-TW" altLang="en-US"/>
              <a:pPr>
                <a:defRPr/>
              </a:pPr>
              <a:t>2014/10/22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5673725"/>
            <a:ext cx="2895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2299A42A-3937-48D0-88E8-649EDEDB9E9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922958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933567"/>
            <a:ext cx="7772400" cy="1215778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594511"/>
            <a:ext cx="7772400" cy="133905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762012E5-EB87-4F4C-AA35-868BE27F0667}" type="datetimeFigureOut">
              <a:rPr lang="zh-TW" altLang="en-US"/>
              <a:pPr>
                <a:defRPr/>
              </a:pPr>
              <a:t>2014/10/22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5673725"/>
            <a:ext cx="2895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FA1AD323-A354-4AE9-9D54-B4399F3565C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8796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>
            <a:off x="457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EBC07A04-CEE4-4B46-941A-A31AD15DD100}" type="datetimeFigureOut">
              <a:rPr lang="zh-TW" altLang="en-US"/>
              <a:pPr>
                <a:defRPr/>
              </a:pPr>
              <a:t>2014/10/22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3124200" y="5673725"/>
            <a:ext cx="2895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6553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FB8D40BB-731B-4B43-AA5C-F883C723FC1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354996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45140"/>
            <a:ext cx="8229600" cy="102023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28327"/>
            <a:ext cx="4038600" cy="403984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28327"/>
            <a:ext cx="4038600" cy="403984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8B5E6602-1F52-4A60-B0CA-881B22B94564}" type="datetimeFigureOut">
              <a:rPr lang="zh-TW" altLang="en-US"/>
              <a:pPr>
                <a:defRPr/>
              </a:pPr>
              <a:t>2014/10/22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5673725"/>
            <a:ext cx="2895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89261AC8-86A2-4503-B5F3-40389FA2A40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232855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45140"/>
            <a:ext cx="8229600" cy="10202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370230"/>
            <a:ext cx="4040188" cy="57104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1941278"/>
            <a:ext cx="4040188" cy="352689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370230"/>
            <a:ext cx="4041775" cy="57104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941278"/>
            <a:ext cx="4041775" cy="352689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>
            <a:off x="457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15E44A09-3C70-4809-87BD-0332F0685488}" type="datetimeFigureOut">
              <a:rPr lang="zh-TW" altLang="en-US"/>
              <a:pPr>
                <a:defRPr/>
              </a:pPr>
              <a:t>2014/10/22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3124200" y="5673725"/>
            <a:ext cx="2895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6553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FC7B980D-A994-47AC-8AFF-33DB30B7CBB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455998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45140"/>
            <a:ext cx="8229600" cy="102023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457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5754416E-120D-44EF-8E9D-91D7CF90814C}" type="datetimeFigureOut">
              <a:rPr lang="zh-TW" altLang="en-US"/>
              <a:pPr>
                <a:defRPr/>
              </a:pPr>
              <a:t>2014/10/22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3124200" y="5673725"/>
            <a:ext cx="2895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6553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3B145AB5-8AF4-4760-99DE-0C6E3A336DE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388934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>
            <a:off x="457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6A3C30B0-2C8C-4EC0-AE4D-0266F2EEE247}" type="datetimeFigureOut">
              <a:rPr lang="zh-TW" altLang="en-US"/>
              <a:pPr>
                <a:defRPr/>
              </a:pPr>
              <a:t>2014/10/22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3124200" y="5673725"/>
            <a:ext cx="2895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6553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F6B8E481-93BE-4706-A78B-0235F1FEB7C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1043985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1" y="243723"/>
            <a:ext cx="3008313" cy="10372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43723"/>
            <a:ext cx="5111750" cy="522444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1" y="1280960"/>
            <a:ext cx="3008313" cy="418720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90288283-6CC1-4E11-8A8F-ACB3AAEEADD9}" type="datetimeFigureOut">
              <a:rPr lang="zh-TW" altLang="en-US"/>
              <a:pPr>
                <a:defRPr/>
              </a:pPr>
              <a:t>2014/10/22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5673725"/>
            <a:ext cx="2895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30049B7A-0FC3-4325-99C6-D96EC133E9E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239939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284980"/>
            <a:ext cx="5486400" cy="505866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546958"/>
            <a:ext cx="5486400" cy="36728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4790846"/>
            <a:ext cx="5486400" cy="7184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50D87AB3-AAFE-466C-8304-F7178C1082AC}" type="datetimeFigureOut">
              <a:rPr lang="zh-TW" altLang="en-US"/>
              <a:pPr>
                <a:defRPr/>
              </a:pPr>
              <a:t>2014/10/22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5673725"/>
            <a:ext cx="2895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4CD2439A-1763-499D-BBE9-1F6DC42629F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228299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45140"/>
            <a:ext cx="8229600" cy="102023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28327"/>
            <a:ext cx="8229600" cy="403984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26CAF94F-DE8C-46D4-B413-0B4065A8E252}" type="datetimeFigureOut">
              <a:rPr lang="zh-TW" altLang="en-US"/>
              <a:pPr>
                <a:defRPr/>
              </a:pPr>
              <a:t>2014/10/22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5673725"/>
            <a:ext cx="2895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B2B92036-23C8-4D59-9E69-2B012B83B41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458057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45140"/>
            <a:ext cx="2057400" cy="5223028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45140"/>
            <a:ext cx="6019800" cy="522302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24984FE5-A27E-4D9E-8C8F-45B455B0C778}" type="datetimeFigureOut">
              <a:rPr lang="zh-TW" altLang="en-US"/>
              <a:pPr>
                <a:defRPr/>
              </a:pPr>
              <a:t>2014/10/22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5673725"/>
            <a:ext cx="2895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C8BF4A01-549E-4F11-9E14-F1D759A8A4E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620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1" y="243723"/>
            <a:ext cx="3008313" cy="10372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43723"/>
            <a:ext cx="5111750" cy="522444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1" y="1280960"/>
            <a:ext cx="3008313" cy="418720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33C15D60-3109-43D4-9E05-7CB48A9C8E5D}" type="datetimeFigureOut">
              <a:rPr lang="zh-TW" altLang="en-US"/>
              <a:pPr>
                <a:defRPr/>
              </a:pPr>
              <a:t>2014/10/22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5673725"/>
            <a:ext cx="2895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D2B224C9-22CB-42F1-9F9E-486B7D3135F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1448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284980"/>
            <a:ext cx="5486400" cy="505866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546958"/>
            <a:ext cx="5486400" cy="36728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4790846"/>
            <a:ext cx="5486400" cy="7184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61CEEA90-A08B-4913-997E-5BE45B7DDBFF}" type="datetimeFigureOut">
              <a:rPr lang="zh-TW" altLang="en-US"/>
              <a:pPr>
                <a:defRPr/>
              </a:pPr>
              <a:t>2014/10/22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5673725"/>
            <a:ext cx="2895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5673725"/>
            <a:ext cx="2133600" cy="3254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BDF86777-09E4-4D86-9D32-0F70848FF3D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0525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圖片 31"/>
          <p:cNvPicPr>
            <a:picLocks noChangeAspect="1"/>
          </p:cNvPicPr>
          <p:nvPr userDrawn="1"/>
        </p:nvPicPr>
        <p:blipFill>
          <a:blip r:embed="rId13">
            <a:clrChange>
              <a:clrFrom>
                <a:srgbClr val="FEF4F5"/>
              </a:clrFrom>
              <a:clrTo>
                <a:srgbClr val="FEF4F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578" b="41568"/>
          <a:stretch>
            <a:fillRect/>
          </a:stretch>
        </p:blipFill>
        <p:spPr bwMode="auto">
          <a:xfrm>
            <a:off x="-215900" y="4114800"/>
            <a:ext cx="6659563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圖片 38"/>
          <p:cNvPicPr>
            <a:picLocks noChangeAspect="1"/>
          </p:cNvPicPr>
          <p:nvPr userDrawn="1"/>
        </p:nvPicPr>
        <p:blipFill>
          <a:blip r:embed="rId14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4800" y="-6350"/>
            <a:ext cx="2509838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群組 9"/>
          <p:cNvGrpSpPr>
            <a:grpSpLocks/>
          </p:cNvGrpSpPr>
          <p:nvPr userDrawn="1"/>
        </p:nvGrpSpPr>
        <p:grpSpPr bwMode="auto">
          <a:xfrm>
            <a:off x="6300788" y="-88900"/>
            <a:ext cx="3455987" cy="2443163"/>
            <a:chOff x="6300192" y="-99392"/>
            <a:chExt cx="3456384" cy="2736304"/>
          </a:xfrm>
        </p:grpSpPr>
        <p:pic>
          <p:nvPicPr>
            <p:cNvPr id="2052" name="圖片 6"/>
            <p:cNvPicPr>
              <a:picLocks noChangeAspect="1"/>
            </p:cNvPicPr>
            <p:nvPr userDrawn="1"/>
          </p:nvPicPr>
          <p:blipFill>
            <a:blip r:embed="rId13">
              <a:clrChange>
                <a:clrFrom>
                  <a:srgbClr val="EEEEEE"/>
                </a:clrFrom>
                <a:clrTo>
                  <a:srgbClr val="EEEEE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54965" y="-6932"/>
              <a:ext cx="2509868" cy="24998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矩形 7"/>
            <p:cNvSpPr/>
            <p:nvPr userDrawn="1"/>
          </p:nvSpPr>
          <p:spPr>
            <a:xfrm>
              <a:off x="6300192" y="-99392"/>
              <a:ext cx="3456384" cy="2736304"/>
            </a:xfrm>
            <a:prstGeom prst="rect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sp>
        <p:nvSpPr>
          <p:cNvPr id="9" name="文字方塊 8"/>
          <p:cNvSpPr txBox="1"/>
          <p:nvPr userDrawn="1"/>
        </p:nvSpPr>
        <p:spPr>
          <a:xfrm>
            <a:off x="611188" y="334963"/>
            <a:ext cx="6769100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dobe 繁黑體 Std B" pitchFamily="34" charset="-120"/>
                <a:cs typeface="Arial"/>
              </a:rPr>
              <a:t>♪  </a:t>
            </a:r>
            <a:r>
              <a:rPr kumimoji="0" lang="zh-TW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樂曲介紹  </a:t>
            </a:r>
            <a:r>
              <a:rPr kumimoji="0" lang="zh-TW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dobe 繁黑體 Std B" pitchFamily="34" charset="-120"/>
                <a:cs typeface="Arial"/>
              </a:rPr>
              <a:t>♪  </a:t>
            </a:r>
            <a:r>
              <a:rPr kumimoji="0" lang="zh-TW" altLang="en-US" sz="2400" dirty="0">
                <a:solidFill>
                  <a:schemeClr val="bg1">
                    <a:lumMod val="85000"/>
                  </a:schemeClr>
                </a:solidFill>
                <a:latin typeface="Adobe 繁黑體 Std B" pitchFamily="34" charset="-120"/>
                <a:ea typeface="Adobe 繁黑體 Std B" pitchFamily="34" charset="-120"/>
              </a:rPr>
              <a:t>春季  </a:t>
            </a:r>
            <a:r>
              <a:rPr kumimoji="0" lang="zh-TW" altLang="en-US" sz="2400" dirty="0">
                <a:solidFill>
                  <a:schemeClr val="bg1">
                    <a:lumMod val="85000"/>
                  </a:schemeClr>
                </a:solidFill>
                <a:latin typeface="Arial"/>
                <a:ea typeface="Adobe 繁黑體 Std B" pitchFamily="34" charset="-120"/>
                <a:cs typeface="Arial"/>
              </a:rPr>
              <a:t>♪  </a:t>
            </a:r>
            <a:r>
              <a:rPr kumimoji="0" lang="zh-TW" altLang="en-US" sz="2400" dirty="0">
                <a:solidFill>
                  <a:schemeClr val="bg1">
                    <a:lumMod val="85000"/>
                  </a:schemeClr>
                </a:solidFill>
                <a:latin typeface="Adobe 繁黑體 Std B" pitchFamily="34" charset="-120"/>
                <a:ea typeface="Adobe 繁黑體 Std B" pitchFamily="34" charset="-120"/>
              </a:rPr>
              <a:t>夏季  </a:t>
            </a:r>
            <a:r>
              <a:rPr kumimoji="0" lang="zh-TW" altLang="en-US" sz="2400" dirty="0">
                <a:solidFill>
                  <a:schemeClr val="bg1">
                    <a:lumMod val="85000"/>
                  </a:schemeClr>
                </a:solidFill>
                <a:latin typeface="Arial"/>
                <a:ea typeface="Adobe 繁黑體 Std B" pitchFamily="34" charset="-120"/>
                <a:cs typeface="Arial"/>
              </a:rPr>
              <a:t>♪  </a:t>
            </a:r>
            <a:r>
              <a:rPr kumimoji="0" lang="zh-TW" altLang="en-US" sz="2400" dirty="0">
                <a:solidFill>
                  <a:schemeClr val="bg1">
                    <a:lumMod val="85000"/>
                  </a:schemeClr>
                </a:solidFill>
                <a:latin typeface="Adobe 繁黑體 Std B" pitchFamily="34" charset="-120"/>
                <a:ea typeface="Adobe 繁黑體 Std B" pitchFamily="34" charset="-120"/>
              </a:rPr>
              <a:t>秋季  </a:t>
            </a:r>
            <a:r>
              <a:rPr kumimoji="0" lang="zh-TW" altLang="en-US" sz="2400" dirty="0">
                <a:solidFill>
                  <a:schemeClr val="bg1">
                    <a:lumMod val="85000"/>
                  </a:schemeClr>
                </a:solidFill>
                <a:latin typeface="Arial"/>
                <a:ea typeface="Adobe 繁黑體 Std B" pitchFamily="34" charset="-120"/>
                <a:cs typeface="Arial"/>
              </a:rPr>
              <a:t>♪  </a:t>
            </a:r>
            <a:r>
              <a:rPr kumimoji="0" lang="zh-TW" altLang="en-US" sz="2400" dirty="0">
                <a:solidFill>
                  <a:schemeClr val="bg1">
                    <a:lumMod val="85000"/>
                  </a:schemeClr>
                </a:solidFill>
                <a:latin typeface="Adobe 繁黑體 Std B" pitchFamily="34" charset="-120"/>
                <a:ea typeface="Adobe 繁黑體 Std B" pitchFamily="34" charset="-120"/>
              </a:rPr>
              <a:t>冬季  </a:t>
            </a:r>
            <a:r>
              <a:rPr kumimoji="0" lang="zh-TW" altLang="en-US" sz="2400" dirty="0">
                <a:solidFill>
                  <a:schemeClr val="bg1">
                    <a:lumMod val="85000"/>
                  </a:schemeClr>
                </a:solidFill>
                <a:latin typeface="Arial"/>
                <a:ea typeface="Adobe 繁黑體 Std B" pitchFamily="34" charset="-120"/>
                <a:cs typeface="Arial"/>
              </a:rPr>
              <a:t>♪</a:t>
            </a:r>
            <a:endParaRPr kumimoji="0" lang="zh-TW" altLang="en-US" sz="2400" dirty="0">
              <a:solidFill>
                <a:schemeClr val="bg1">
                  <a:lumMod val="85000"/>
                </a:schemeClr>
              </a:solidFill>
              <a:latin typeface="Adobe 繁黑體 Std B" pitchFamily="34" charset="-120"/>
              <a:ea typeface="Adobe 繁黑體 Std B" pitchFamily="34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2400" dirty="0">
              <a:solidFill>
                <a:schemeClr val="bg1">
                  <a:lumMod val="75000"/>
                </a:schemeClr>
              </a:solidFill>
              <a:latin typeface="Adobe 繁黑體 Std B" pitchFamily="34" charset="-120"/>
              <a:ea typeface="Adobe 繁黑體 Std B" pitchFamily="34" charset="-12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8" r:id="rId1"/>
    <p:sldLayoutId id="2147484129" r:id="rId2"/>
    <p:sldLayoutId id="2147484130" r:id="rId3"/>
    <p:sldLayoutId id="2147484131" r:id="rId4"/>
    <p:sldLayoutId id="2147484132" r:id="rId5"/>
    <p:sldLayoutId id="2147484133" r:id="rId6"/>
    <p:sldLayoutId id="2147484134" r:id="rId7"/>
    <p:sldLayoutId id="2147484135" r:id="rId8"/>
    <p:sldLayoutId id="2147484136" r:id="rId9"/>
    <p:sldLayoutId id="2147484137" r:id="rId10"/>
    <p:sldLayoutId id="2147484138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軟正黑體" pitchFamily="34" charset="-120"/>
          <a:ea typeface="微軟正黑體" pitchFamily="34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軟正黑體" pitchFamily="34" charset="-120"/>
          <a:ea typeface="微軟正黑體" pitchFamily="34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軟正黑體" pitchFamily="34" charset="-120"/>
          <a:ea typeface="微軟正黑體" pitchFamily="34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軟正黑體" pitchFamily="34" charset="-120"/>
          <a:ea typeface="微軟正黑體" pitchFamily="34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軟正黑體" pitchFamily="34" charset="-120"/>
          <a:ea typeface="微軟正黑體" pitchFamily="34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軟正黑體" pitchFamily="34" charset="-120"/>
          <a:ea typeface="微軟正黑體" pitchFamily="34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軟正黑體" pitchFamily="34" charset="-120"/>
          <a:ea typeface="微軟正黑體" pitchFamily="34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軟正黑體" pitchFamily="34" charset="-120"/>
          <a:ea typeface="微軟正黑體" pitchFamily="34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群組 9"/>
          <p:cNvGrpSpPr>
            <a:grpSpLocks/>
          </p:cNvGrpSpPr>
          <p:nvPr userDrawn="1"/>
        </p:nvGrpSpPr>
        <p:grpSpPr bwMode="auto">
          <a:xfrm>
            <a:off x="6300788" y="-88900"/>
            <a:ext cx="3455987" cy="2443163"/>
            <a:chOff x="6300192" y="-99392"/>
            <a:chExt cx="3456384" cy="2736304"/>
          </a:xfrm>
        </p:grpSpPr>
        <p:pic>
          <p:nvPicPr>
            <p:cNvPr id="3076" name="圖片 6"/>
            <p:cNvPicPr>
              <a:picLocks noChangeAspect="1"/>
            </p:cNvPicPr>
            <p:nvPr userDrawn="1"/>
          </p:nvPicPr>
          <p:blipFill>
            <a:blip r:embed="rId13">
              <a:clrChange>
                <a:clrFrom>
                  <a:srgbClr val="EEEEEE"/>
                </a:clrFrom>
                <a:clrTo>
                  <a:srgbClr val="EEEEE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54965" y="-6932"/>
              <a:ext cx="2509868" cy="24998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矩形 7"/>
            <p:cNvSpPr/>
            <p:nvPr userDrawn="1"/>
          </p:nvSpPr>
          <p:spPr>
            <a:xfrm>
              <a:off x="6300192" y="-99392"/>
              <a:ext cx="3456384" cy="2736304"/>
            </a:xfrm>
            <a:prstGeom prst="rect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sp>
        <p:nvSpPr>
          <p:cNvPr id="9" name="文字方塊 8"/>
          <p:cNvSpPr txBox="1"/>
          <p:nvPr userDrawn="1"/>
        </p:nvSpPr>
        <p:spPr>
          <a:xfrm>
            <a:off x="611188" y="334963"/>
            <a:ext cx="6769100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400" dirty="0">
                <a:solidFill>
                  <a:schemeClr val="bg1">
                    <a:lumMod val="85000"/>
                  </a:schemeClr>
                </a:solidFill>
                <a:latin typeface="Arial"/>
                <a:ea typeface="Adobe 繁黑體 Std B" pitchFamily="34" charset="-120"/>
                <a:cs typeface="Arial"/>
              </a:rPr>
              <a:t>♪  </a:t>
            </a:r>
            <a:r>
              <a:rPr kumimoji="0" lang="zh-TW" altLang="en-US" sz="2400" dirty="0">
                <a:solidFill>
                  <a:schemeClr val="bg1">
                    <a:lumMod val="85000"/>
                  </a:schemeClr>
                </a:solidFill>
                <a:latin typeface="Adobe 繁黑體 Std B" pitchFamily="34" charset="-120"/>
                <a:ea typeface="Adobe 繁黑體 Std B" pitchFamily="34" charset="-120"/>
              </a:rPr>
              <a:t>樂曲介紹  </a:t>
            </a:r>
            <a:r>
              <a:rPr kumimoji="0" lang="zh-TW" altLang="en-US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dobe 繁黑體 Std B" pitchFamily="34" charset="-120"/>
                <a:cs typeface="Arial"/>
              </a:rPr>
              <a:t>♪  </a:t>
            </a:r>
            <a:r>
              <a:rPr kumimoji="0" lang="zh-TW" altLang="en-US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春季  </a:t>
            </a:r>
            <a:r>
              <a:rPr kumimoji="0" lang="zh-TW" altLang="en-US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dobe 繁黑體 Std B" pitchFamily="34" charset="-120"/>
                <a:cs typeface="Arial"/>
              </a:rPr>
              <a:t>♪  </a:t>
            </a:r>
            <a:r>
              <a:rPr kumimoji="0" lang="zh-TW" altLang="en-US" sz="2400" dirty="0">
                <a:solidFill>
                  <a:schemeClr val="bg1">
                    <a:lumMod val="85000"/>
                  </a:schemeClr>
                </a:solidFill>
                <a:latin typeface="Adobe 繁黑體 Std B" pitchFamily="34" charset="-120"/>
                <a:ea typeface="Adobe 繁黑體 Std B" pitchFamily="34" charset="-120"/>
              </a:rPr>
              <a:t>夏季  </a:t>
            </a:r>
            <a:r>
              <a:rPr kumimoji="0" lang="zh-TW" altLang="en-US" sz="2400" dirty="0">
                <a:solidFill>
                  <a:schemeClr val="bg1">
                    <a:lumMod val="85000"/>
                  </a:schemeClr>
                </a:solidFill>
                <a:latin typeface="Arial"/>
                <a:ea typeface="Adobe 繁黑體 Std B" pitchFamily="34" charset="-120"/>
                <a:cs typeface="Arial"/>
              </a:rPr>
              <a:t>♪  </a:t>
            </a:r>
            <a:r>
              <a:rPr kumimoji="0" lang="zh-TW" altLang="en-US" sz="2400" dirty="0">
                <a:solidFill>
                  <a:schemeClr val="bg1">
                    <a:lumMod val="85000"/>
                  </a:schemeClr>
                </a:solidFill>
                <a:latin typeface="Adobe 繁黑體 Std B" pitchFamily="34" charset="-120"/>
                <a:ea typeface="Adobe 繁黑體 Std B" pitchFamily="34" charset="-120"/>
              </a:rPr>
              <a:t>秋季  </a:t>
            </a:r>
            <a:r>
              <a:rPr kumimoji="0" lang="zh-TW" altLang="en-US" sz="2400" dirty="0">
                <a:solidFill>
                  <a:schemeClr val="bg1">
                    <a:lumMod val="85000"/>
                  </a:schemeClr>
                </a:solidFill>
                <a:latin typeface="Arial"/>
                <a:ea typeface="Adobe 繁黑體 Std B" pitchFamily="34" charset="-120"/>
                <a:cs typeface="Arial"/>
              </a:rPr>
              <a:t>♪  </a:t>
            </a:r>
            <a:r>
              <a:rPr kumimoji="0" lang="zh-TW" altLang="en-US" sz="2400" dirty="0">
                <a:solidFill>
                  <a:schemeClr val="bg1">
                    <a:lumMod val="85000"/>
                  </a:schemeClr>
                </a:solidFill>
                <a:latin typeface="Adobe 繁黑體 Std B" pitchFamily="34" charset="-120"/>
                <a:ea typeface="Adobe 繁黑體 Std B" pitchFamily="34" charset="-120"/>
              </a:rPr>
              <a:t>冬季  </a:t>
            </a:r>
            <a:r>
              <a:rPr kumimoji="0" lang="zh-TW" altLang="en-US" sz="2400" dirty="0">
                <a:solidFill>
                  <a:schemeClr val="bg1">
                    <a:lumMod val="85000"/>
                  </a:schemeClr>
                </a:solidFill>
                <a:latin typeface="Arial"/>
                <a:ea typeface="Adobe 繁黑體 Std B" pitchFamily="34" charset="-120"/>
                <a:cs typeface="Arial"/>
              </a:rPr>
              <a:t>♪</a:t>
            </a:r>
            <a:endParaRPr kumimoji="0" lang="zh-TW" altLang="en-US" sz="2400" dirty="0">
              <a:solidFill>
                <a:schemeClr val="bg1">
                  <a:lumMod val="85000"/>
                </a:schemeClr>
              </a:solidFill>
              <a:latin typeface="Adobe 繁黑體 Std B" pitchFamily="34" charset="-120"/>
              <a:ea typeface="Adobe 繁黑體 Std B" pitchFamily="34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2400" dirty="0">
              <a:solidFill>
                <a:schemeClr val="bg1">
                  <a:lumMod val="75000"/>
                </a:schemeClr>
              </a:solidFill>
              <a:latin typeface="Adobe 繁黑體 Std B" pitchFamily="34" charset="-120"/>
              <a:ea typeface="Adobe 繁黑體 Std B" pitchFamily="34" charset="-12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9" r:id="rId1"/>
    <p:sldLayoutId id="2147484140" r:id="rId2"/>
    <p:sldLayoutId id="2147484141" r:id="rId3"/>
    <p:sldLayoutId id="2147484142" r:id="rId4"/>
    <p:sldLayoutId id="2147484143" r:id="rId5"/>
    <p:sldLayoutId id="2147484144" r:id="rId6"/>
    <p:sldLayoutId id="2147484145" r:id="rId7"/>
    <p:sldLayoutId id="2147484146" r:id="rId8"/>
    <p:sldLayoutId id="2147484147" r:id="rId9"/>
    <p:sldLayoutId id="2147484148" r:id="rId10"/>
    <p:sldLayoutId id="214748414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軟正黑體" pitchFamily="34" charset="-120"/>
          <a:ea typeface="微軟正黑體" pitchFamily="34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軟正黑體" pitchFamily="34" charset="-120"/>
          <a:ea typeface="微軟正黑體" pitchFamily="34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軟正黑體" pitchFamily="34" charset="-120"/>
          <a:ea typeface="微軟正黑體" pitchFamily="34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軟正黑體" pitchFamily="34" charset="-120"/>
          <a:ea typeface="微軟正黑體" pitchFamily="34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軟正黑體" pitchFamily="34" charset="-120"/>
          <a:ea typeface="微軟正黑體" pitchFamily="34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軟正黑體" pitchFamily="34" charset="-120"/>
          <a:ea typeface="微軟正黑體" pitchFamily="34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軟正黑體" pitchFamily="34" charset="-120"/>
          <a:ea typeface="微軟正黑體" pitchFamily="34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軟正黑體" pitchFamily="34" charset="-120"/>
          <a:ea typeface="微軟正黑體" pitchFamily="34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群組 9"/>
          <p:cNvGrpSpPr>
            <a:grpSpLocks/>
          </p:cNvGrpSpPr>
          <p:nvPr userDrawn="1"/>
        </p:nvGrpSpPr>
        <p:grpSpPr bwMode="auto">
          <a:xfrm>
            <a:off x="6300788" y="-88900"/>
            <a:ext cx="3455987" cy="2443163"/>
            <a:chOff x="6300192" y="-99392"/>
            <a:chExt cx="3456384" cy="2736304"/>
          </a:xfrm>
        </p:grpSpPr>
        <p:pic>
          <p:nvPicPr>
            <p:cNvPr id="4100" name="圖片 6"/>
            <p:cNvPicPr>
              <a:picLocks noChangeAspect="1"/>
            </p:cNvPicPr>
            <p:nvPr userDrawn="1"/>
          </p:nvPicPr>
          <p:blipFill>
            <a:blip r:embed="rId13">
              <a:clrChange>
                <a:clrFrom>
                  <a:srgbClr val="EEEEEE"/>
                </a:clrFrom>
                <a:clrTo>
                  <a:srgbClr val="EEEEE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54965" y="-6932"/>
              <a:ext cx="2509868" cy="24998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矩形 7"/>
            <p:cNvSpPr/>
            <p:nvPr userDrawn="1"/>
          </p:nvSpPr>
          <p:spPr>
            <a:xfrm>
              <a:off x="6300192" y="-99392"/>
              <a:ext cx="3456384" cy="2736304"/>
            </a:xfrm>
            <a:prstGeom prst="rect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sp>
        <p:nvSpPr>
          <p:cNvPr id="9" name="文字方塊 8"/>
          <p:cNvSpPr txBox="1"/>
          <p:nvPr userDrawn="1"/>
        </p:nvSpPr>
        <p:spPr>
          <a:xfrm>
            <a:off x="611188" y="334963"/>
            <a:ext cx="6769100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400" dirty="0">
                <a:solidFill>
                  <a:schemeClr val="bg1">
                    <a:lumMod val="85000"/>
                  </a:schemeClr>
                </a:solidFill>
                <a:latin typeface="Arial"/>
                <a:ea typeface="Adobe 繁黑體 Std B" pitchFamily="34" charset="-120"/>
                <a:cs typeface="Arial"/>
              </a:rPr>
              <a:t>♪  </a:t>
            </a:r>
            <a:r>
              <a:rPr kumimoji="0" lang="zh-TW" altLang="en-US" sz="2400" dirty="0">
                <a:solidFill>
                  <a:schemeClr val="bg1">
                    <a:lumMod val="85000"/>
                  </a:schemeClr>
                </a:solidFill>
                <a:latin typeface="Adobe 繁黑體 Std B" pitchFamily="34" charset="-120"/>
                <a:ea typeface="Adobe 繁黑體 Std B" pitchFamily="34" charset="-120"/>
              </a:rPr>
              <a:t>樂曲介紹  </a:t>
            </a:r>
            <a:r>
              <a:rPr kumimoji="0" lang="zh-TW" altLang="en-US" sz="2400" dirty="0">
                <a:solidFill>
                  <a:schemeClr val="bg1">
                    <a:lumMod val="85000"/>
                  </a:schemeClr>
                </a:solidFill>
                <a:latin typeface="Arial"/>
                <a:ea typeface="Adobe 繁黑體 Std B" pitchFamily="34" charset="-120"/>
                <a:cs typeface="Arial"/>
              </a:rPr>
              <a:t>♪  </a:t>
            </a:r>
            <a:r>
              <a:rPr kumimoji="0" lang="zh-TW" altLang="en-US" sz="2400" dirty="0">
                <a:solidFill>
                  <a:schemeClr val="bg1">
                    <a:lumMod val="85000"/>
                  </a:schemeClr>
                </a:solidFill>
                <a:latin typeface="Adobe 繁黑體 Std B" pitchFamily="34" charset="-120"/>
                <a:ea typeface="Adobe 繁黑體 Std B" pitchFamily="34" charset="-120"/>
              </a:rPr>
              <a:t>春季  </a:t>
            </a:r>
            <a:r>
              <a:rPr kumimoji="0" lang="zh-TW" alt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dobe 繁黑體 Std B" pitchFamily="34" charset="-120"/>
                <a:cs typeface="Arial"/>
              </a:rPr>
              <a:t>♪  </a:t>
            </a:r>
            <a:r>
              <a:rPr kumimoji="0" lang="zh-TW" alt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夏季  </a:t>
            </a:r>
            <a:r>
              <a:rPr kumimoji="0" lang="zh-TW" alt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dobe 繁黑體 Std B" pitchFamily="34" charset="-120"/>
                <a:cs typeface="Arial"/>
              </a:rPr>
              <a:t>♪  </a:t>
            </a:r>
            <a:r>
              <a:rPr kumimoji="0" lang="zh-TW" altLang="en-US" sz="2400" dirty="0">
                <a:solidFill>
                  <a:schemeClr val="bg1">
                    <a:lumMod val="85000"/>
                  </a:schemeClr>
                </a:solidFill>
                <a:latin typeface="Adobe 繁黑體 Std B" pitchFamily="34" charset="-120"/>
                <a:ea typeface="Adobe 繁黑體 Std B" pitchFamily="34" charset="-120"/>
              </a:rPr>
              <a:t>秋季  </a:t>
            </a:r>
            <a:r>
              <a:rPr kumimoji="0" lang="zh-TW" altLang="en-US" sz="2400" dirty="0">
                <a:solidFill>
                  <a:schemeClr val="bg1">
                    <a:lumMod val="85000"/>
                  </a:schemeClr>
                </a:solidFill>
                <a:latin typeface="Arial"/>
                <a:ea typeface="Adobe 繁黑體 Std B" pitchFamily="34" charset="-120"/>
                <a:cs typeface="Arial"/>
              </a:rPr>
              <a:t>♪  </a:t>
            </a:r>
            <a:r>
              <a:rPr kumimoji="0" lang="zh-TW" altLang="en-US" sz="2400" dirty="0">
                <a:solidFill>
                  <a:schemeClr val="bg1">
                    <a:lumMod val="85000"/>
                  </a:schemeClr>
                </a:solidFill>
                <a:latin typeface="Adobe 繁黑體 Std B" pitchFamily="34" charset="-120"/>
                <a:ea typeface="Adobe 繁黑體 Std B" pitchFamily="34" charset="-120"/>
              </a:rPr>
              <a:t>冬季  </a:t>
            </a:r>
            <a:r>
              <a:rPr kumimoji="0" lang="zh-TW" altLang="en-US" sz="2400" dirty="0">
                <a:solidFill>
                  <a:schemeClr val="bg1">
                    <a:lumMod val="85000"/>
                  </a:schemeClr>
                </a:solidFill>
                <a:latin typeface="Arial"/>
                <a:ea typeface="Adobe 繁黑體 Std B" pitchFamily="34" charset="-120"/>
                <a:cs typeface="Arial"/>
              </a:rPr>
              <a:t>♪</a:t>
            </a:r>
            <a:endParaRPr kumimoji="0" lang="zh-TW" altLang="en-US" sz="2400" dirty="0">
              <a:solidFill>
                <a:schemeClr val="bg1">
                  <a:lumMod val="85000"/>
                </a:schemeClr>
              </a:solidFill>
              <a:latin typeface="Adobe 繁黑體 Std B" pitchFamily="34" charset="-120"/>
              <a:ea typeface="Adobe 繁黑體 Std B" pitchFamily="34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2400" dirty="0">
              <a:solidFill>
                <a:schemeClr val="bg1">
                  <a:lumMod val="75000"/>
                </a:schemeClr>
              </a:solidFill>
              <a:latin typeface="Adobe 繁黑體 Std B" pitchFamily="34" charset="-120"/>
              <a:ea typeface="Adobe 繁黑體 Std B" pitchFamily="34" charset="-12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0" r:id="rId1"/>
    <p:sldLayoutId id="2147484151" r:id="rId2"/>
    <p:sldLayoutId id="2147484152" r:id="rId3"/>
    <p:sldLayoutId id="2147484153" r:id="rId4"/>
    <p:sldLayoutId id="2147484154" r:id="rId5"/>
    <p:sldLayoutId id="2147484155" r:id="rId6"/>
    <p:sldLayoutId id="2147484156" r:id="rId7"/>
    <p:sldLayoutId id="2147484157" r:id="rId8"/>
    <p:sldLayoutId id="2147484158" r:id="rId9"/>
    <p:sldLayoutId id="2147484159" r:id="rId10"/>
    <p:sldLayoutId id="2147484160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軟正黑體" pitchFamily="34" charset="-120"/>
          <a:ea typeface="微軟正黑體" pitchFamily="34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軟正黑體" pitchFamily="34" charset="-120"/>
          <a:ea typeface="微軟正黑體" pitchFamily="34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軟正黑體" pitchFamily="34" charset="-120"/>
          <a:ea typeface="微軟正黑體" pitchFamily="34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軟正黑體" pitchFamily="34" charset="-120"/>
          <a:ea typeface="微軟正黑體" pitchFamily="34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軟正黑體" pitchFamily="34" charset="-120"/>
          <a:ea typeface="微軟正黑體" pitchFamily="34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軟正黑體" pitchFamily="34" charset="-120"/>
          <a:ea typeface="微軟正黑體" pitchFamily="34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軟正黑體" pitchFamily="34" charset="-120"/>
          <a:ea typeface="微軟正黑體" pitchFamily="34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軟正黑體" pitchFamily="34" charset="-120"/>
          <a:ea typeface="微軟正黑體" pitchFamily="34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群組 9"/>
          <p:cNvGrpSpPr>
            <a:grpSpLocks/>
          </p:cNvGrpSpPr>
          <p:nvPr userDrawn="1"/>
        </p:nvGrpSpPr>
        <p:grpSpPr bwMode="auto">
          <a:xfrm>
            <a:off x="6300788" y="-88900"/>
            <a:ext cx="3455987" cy="2443163"/>
            <a:chOff x="6300192" y="-99392"/>
            <a:chExt cx="3456384" cy="2736304"/>
          </a:xfrm>
        </p:grpSpPr>
        <p:pic>
          <p:nvPicPr>
            <p:cNvPr id="5124" name="圖片 6"/>
            <p:cNvPicPr>
              <a:picLocks noChangeAspect="1"/>
            </p:cNvPicPr>
            <p:nvPr userDrawn="1"/>
          </p:nvPicPr>
          <p:blipFill>
            <a:blip r:embed="rId13">
              <a:clrChange>
                <a:clrFrom>
                  <a:srgbClr val="EEEEEE"/>
                </a:clrFrom>
                <a:clrTo>
                  <a:srgbClr val="EEEEE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54965" y="-6932"/>
              <a:ext cx="2509868" cy="24998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矩形 7"/>
            <p:cNvSpPr/>
            <p:nvPr userDrawn="1"/>
          </p:nvSpPr>
          <p:spPr>
            <a:xfrm>
              <a:off x="6300192" y="-99392"/>
              <a:ext cx="3456384" cy="2736304"/>
            </a:xfrm>
            <a:prstGeom prst="rect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sp>
        <p:nvSpPr>
          <p:cNvPr id="9" name="文字方塊 8"/>
          <p:cNvSpPr txBox="1"/>
          <p:nvPr userDrawn="1"/>
        </p:nvSpPr>
        <p:spPr>
          <a:xfrm>
            <a:off x="611188" y="334963"/>
            <a:ext cx="67691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400" dirty="0">
                <a:solidFill>
                  <a:schemeClr val="bg1">
                    <a:lumMod val="85000"/>
                  </a:schemeClr>
                </a:solidFill>
                <a:latin typeface="Arial"/>
                <a:ea typeface="Adobe 繁黑體 Std B" pitchFamily="34" charset="-120"/>
                <a:cs typeface="Arial"/>
              </a:rPr>
              <a:t>♪  </a:t>
            </a:r>
            <a:r>
              <a:rPr kumimoji="0" lang="zh-TW" altLang="en-US" sz="2400" dirty="0">
                <a:solidFill>
                  <a:schemeClr val="bg1">
                    <a:lumMod val="85000"/>
                  </a:schemeClr>
                </a:solidFill>
                <a:latin typeface="Adobe 繁黑體 Std B" pitchFamily="34" charset="-120"/>
                <a:ea typeface="Adobe 繁黑體 Std B" pitchFamily="34" charset="-120"/>
              </a:rPr>
              <a:t>樂曲介紹  </a:t>
            </a:r>
            <a:r>
              <a:rPr kumimoji="0" lang="zh-TW" altLang="en-US" sz="2400" dirty="0">
                <a:solidFill>
                  <a:schemeClr val="bg1">
                    <a:lumMod val="85000"/>
                  </a:schemeClr>
                </a:solidFill>
                <a:latin typeface="Arial"/>
                <a:ea typeface="Adobe 繁黑體 Std B" pitchFamily="34" charset="-120"/>
                <a:cs typeface="Arial"/>
              </a:rPr>
              <a:t>♪  </a:t>
            </a:r>
            <a:r>
              <a:rPr kumimoji="0" lang="zh-TW" altLang="en-US" sz="2400" dirty="0">
                <a:solidFill>
                  <a:schemeClr val="bg1">
                    <a:lumMod val="85000"/>
                  </a:schemeClr>
                </a:solidFill>
                <a:latin typeface="Adobe 繁黑體 Std B" pitchFamily="34" charset="-120"/>
                <a:ea typeface="Adobe 繁黑體 Std B" pitchFamily="34" charset="-120"/>
              </a:rPr>
              <a:t>春季  </a:t>
            </a:r>
            <a:r>
              <a:rPr kumimoji="0" lang="zh-TW" altLang="en-US" sz="2400" dirty="0">
                <a:solidFill>
                  <a:schemeClr val="bg1">
                    <a:lumMod val="85000"/>
                  </a:schemeClr>
                </a:solidFill>
                <a:latin typeface="Arial"/>
                <a:ea typeface="Adobe 繁黑體 Std B" pitchFamily="34" charset="-120"/>
                <a:cs typeface="Arial"/>
              </a:rPr>
              <a:t>♪  </a:t>
            </a:r>
            <a:r>
              <a:rPr kumimoji="0" lang="zh-TW" altLang="en-US" sz="2400" dirty="0">
                <a:solidFill>
                  <a:schemeClr val="bg1">
                    <a:lumMod val="85000"/>
                  </a:schemeClr>
                </a:solidFill>
                <a:latin typeface="Adobe 繁黑體 Std B" pitchFamily="34" charset="-120"/>
                <a:ea typeface="Adobe 繁黑體 Std B" pitchFamily="34" charset="-120"/>
              </a:rPr>
              <a:t>夏季  </a:t>
            </a:r>
            <a:r>
              <a:rPr kumimoji="0" lang="zh-TW" altLang="en-US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dobe 繁黑體 Std B" pitchFamily="34" charset="-120"/>
                <a:cs typeface="Arial"/>
              </a:rPr>
              <a:t>♪  </a:t>
            </a:r>
            <a:r>
              <a:rPr kumimoji="0" lang="zh-TW" altLang="en-US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秋季  </a:t>
            </a:r>
            <a:r>
              <a:rPr kumimoji="0" lang="zh-TW" altLang="en-US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dobe 繁黑體 Std B" pitchFamily="34" charset="-120"/>
                <a:cs typeface="Arial"/>
              </a:rPr>
              <a:t>♪  </a:t>
            </a:r>
            <a:r>
              <a:rPr kumimoji="0" lang="zh-TW" altLang="en-US" sz="2400" dirty="0">
                <a:solidFill>
                  <a:schemeClr val="bg1">
                    <a:lumMod val="85000"/>
                  </a:schemeClr>
                </a:solidFill>
                <a:latin typeface="Adobe 繁黑體 Std B" pitchFamily="34" charset="-120"/>
                <a:ea typeface="Adobe 繁黑體 Std B" pitchFamily="34" charset="-120"/>
              </a:rPr>
              <a:t>冬季  </a:t>
            </a:r>
            <a:r>
              <a:rPr kumimoji="0" lang="zh-TW" altLang="en-US" sz="2400" dirty="0">
                <a:solidFill>
                  <a:schemeClr val="bg1">
                    <a:lumMod val="85000"/>
                  </a:schemeClr>
                </a:solidFill>
                <a:latin typeface="Arial"/>
                <a:ea typeface="Adobe 繁黑體 Std B" pitchFamily="34" charset="-120"/>
                <a:cs typeface="Arial"/>
              </a:rPr>
              <a:t>♪</a:t>
            </a:r>
            <a:endParaRPr kumimoji="0" lang="zh-TW" altLang="en-US" sz="2400" dirty="0">
              <a:solidFill>
                <a:schemeClr val="bg1">
                  <a:lumMod val="85000"/>
                </a:schemeClr>
              </a:solidFill>
              <a:latin typeface="Adobe 繁黑體 Std B" pitchFamily="34" charset="-120"/>
              <a:ea typeface="Adobe 繁黑體 Std B" pitchFamily="34" charset="-12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1" r:id="rId1"/>
    <p:sldLayoutId id="2147484162" r:id="rId2"/>
    <p:sldLayoutId id="2147484163" r:id="rId3"/>
    <p:sldLayoutId id="2147484164" r:id="rId4"/>
    <p:sldLayoutId id="2147484165" r:id="rId5"/>
    <p:sldLayoutId id="2147484166" r:id="rId6"/>
    <p:sldLayoutId id="2147484167" r:id="rId7"/>
    <p:sldLayoutId id="2147484168" r:id="rId8"/>
    <p:sldLayoutId id="2147484169" r:id="rId9"/>
    <p:sldLayoutId id="2147484170" r:id="rId10"/>
    <p:sldLayoutId id="21474841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軟正黑體" pitchFamily="34" charset="-120"/>
          <a:ea typeface="微軟正黑體" pitchFamily="34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軟正黑體" pitchFamily="34" charset="-120"/>
          <a:ea typeface="微軟正黑體" pitchFamily="34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軟正黑體" pitchFamily="34" charset="-120"/>
          <a:ea typeface="微軟正黑體" pitchFamily="34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軟正黑體" pitchFamily="34" charset="-120"/>
          <a:ea typeface="微軟正黑體" pitchFamily="34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軟正黑體" pitchFamily="34" charset="-120"/>
          <a:ea typeface="微軟正黑體" pitchFamily="34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軟正黑體" pitchFamily="34" charset="-120"/>
          <a:ea typeface="微軟正黑體" pitchFamily="34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軟正黑體" pitchFamily="34" charset="-120"/>
          <a:ea typeface="微軟正黑體" pitchFamily="34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軟正黑體" pitchFamily="34" charset="-120"/>
          <a:ea typeface="微軟正黑體" pitchFamily="34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群組 9"/>
          <p:cNvGrpSpPr>
            <a:grpSpLocks/>
          </p:cNvGrpSpPr>
          <p:nvPr userDrawn="1"/>
        </p:nvGrpSpPr>
        <p:grpSpPr bwMode="auto">
          <a:xfrm>
            <a:off x="6300788" y="-88900"/>
            <a:ext cx="3455987" cy="2443163"/>
            <a:chOff x="6300192" y="-99392"/>
            <a:chExt cx="3456384" cy="2736304"/>
          </a:xfrm>
        </p:grpSpPr>
        <p:pic>
          <p:nvPicPr>
            <p:cNvPr id="6148" name="圖片 6"/>
            <p:cNvPicPr>
              <a:picLocks noChangeAspect="1"/>
            </p:cNvPicPr>
            <p:nvPr userDrawn="1"/>
          </p:nvPicPr>
          <p:blipFill>
            <a:blip r:embed="rId13">
              <a:clrChange>
                <a:clrFrom>
                  <a:srgbClr val="EEEEEE"/>
                </a:clrFrom>
                <a:clrTo>
                  <a:srgbClr val="EEEEE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54965" y="-6932"/>
              <a:ext cx="2509868" cy="24998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矩形 7"/>
            <p:cNvSpPr/>
            <p:nvPr userDrawn="1"/>
          </p:nvSpPr>
          <p:spPr>
            <a:xfrm>
              <a:off x="6300192" y="-99392"/>
              <a:ext cx="3456384" cy="2736304"/>
            </a:xfrm>
            <a:prstGeom prst="rect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sp>
        <p:nvSpPr>
          <p:cNvPr id="9" name="文字方塊 8"/>
          <p:cNvSpPr txBox="1"/>
          <p:nvPr userDrawn="1"/>
        </p:nvSpPr>
        <p:spPr>
          <a:xfrm>
            <a:off x="611188" y="334963"/>
            <a:ext cx="67691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400" dirty="0">
                <a:solidFill>
                  <a:schemeClr val="bg1">
                    <a:lumMod val="85000"/>
                  </a:schemeClr>
                </a:solidFill>
                <a:latin typeface="Arial"/>
                <a:ea typeface="Adobe 繁黑體 Std B" pitchFamily="34" charset="-120"/>
                <a:cs typeface="Arial"/>
              </a:rPr>
              <a:t>♪  </a:t>
            </a:r>
            <a:r>
              <a:rPr kumimoji="0" lang="zh-TW" altLang="en-US" sz="2400" dirty="0">
                <a:solidFill>
                  <a:schemeClr val="bg1">
                    <a:lumMod val="85000"/>
                  </a:schemeClr>
                </a:solidFill>
                <a:latin typeface="Adobe 繁黑體 Std B" pitchFamily="34" charset="-120"/>
                <a:ea typeface="Adobe 繁黑體 Std B" pitchFamily="34" charset="-120"/>
              </a:rPr>
              <a:t>樂曲介紹  </a:t>
            </a:r>
            <a:r>
              <a:rPr kumimoji="0" lang="zh-TW" altLang="en-US" sz="2400" dirty="0">
                <a:solidFill>
                  <a:schemeClr val="bg1">
                    <a:lumMod val="85000"/>
                  </a:schemeClr>
                </a:solidFill>
                <a:latin typeface="Arial"/>
                <a:ea typeface="Adobe 繁黑體 Std B" pitchFamily="34" charset="-120"/>
                <a:cs typeface="Arial"/>
              </a:rPr>
              <a:t>♪  </a:t>
            </a:r>
            <a:r>
              <a:rPr kumimoji="0" lang="zh-TW" altLang="en-US" sz="2400" dirty="0">
                <a:solidFill>
                  <a:schemeClr val="bg1">
                    <a:lumMod val="85000"/>
                  </a:schemeClr>
                </a:solidFill>
                <a:latin typeface="Adobe 繁黑體 Std B" pitchFamily="34" charset="-120"/>
                <a:ea typeface="Adobe 繁黑體 Std B" pitchFamily="34" charset="-120"/>
              </a:rPr>
              <a:t>春季  </a:t>
            </a:r>
            <a:r>
              <a:rPr kumimoji="0" lang="zh-TW" altLang="en-US" sz="2400" dirty="0">
                <a:solidFill>
                  <a:schemeClr val="bg1">
                    <a:lumMod val="85000"/>
                  </a:schemeClr>
                </a:solidFill>
                <a:latin typeface="Arial"/>
                <a:ea typeface="Adobe 繁黑體 Std B" pitchFamily="34" charset="-120"/>
                <a:cs typeface="Arial"/>
              </a:rPr>
              <a:t>♪  </a:t>
            </a:r>
            <a:r>
              <a:rPr kumimoji="0" lang="zh-TW" altLang="en-US" sz="2400" dirty="0">
                <a:solidFill>
                  <a:schemeClr val="bg1">
                    <a:lumMod val="85000"/>
                  </a:schemeClr>
                </a:solidFill>
                <a:latin typeface="Adobe 繁黑體 Std B" pitchFamily="34" charset="-120"/>
                <a:ea typeface="Adobe 繁黑體 Std B" pitchFamily="34" charset="-120"/>
              </a:rPr>
              <a:t>夏季  </a:t>
            </a:r>
            <a:r>
              <a:rPr kumimoji="0" lang="zh-TW" altLang="en-US" sz="2400" dirty="0">
                <a:solidFill>
                  <a:schemeClr val="bg1">
                    <a:lumMod val="85000"/>
                  </a:schemeClr>
                </a:solidFill>
                <a:latin typeface="Arial"/>
                <a:ea typeface="Adobe 繁黑體 Std B" pitchFamily="34" charset="-120"/>
                <a:cs typeface="Arial"/>
              </a:rPr>
              <a:t>♪  </a:t>
            </a:r>
            <a:r>
              <a:rPr kumimoji="0" lang="zh-TW" altLang="en-US" sz="2400" dirty="0">
                <a:solidFill>
                  <a:schemeClr val="bg1">
                    <a:lumMod val="85000"/>
                  </a:schemeClr>
                </a:solidFill>
                <a:latin typeface="Adobe 繁黑體 Std B" pitchFamily="34" charset="-120"/>
                <a:ea typeface="Adobe 繁黑體 Std B" pitchFamily="34" charset="-120"/>
              </a:rPr>
              <a:t>秋季  </a:t>
            </a:r>
            <a:r>
              <a:rPr kumimoji="0" lang="zh-TW" alt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dobe 繁黑體 Std B" pitchFamily="34" charset="-120"/>
                <a:cs typeface="Arial"/>
              </a:rPr>
              <a:t>♪  </a:t>
            </a:r>
            <a:r>
              <a:rPr kumimoji="0" lang="zh-TW" alt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冬季  </a:t>
            </a:r>
            <a:r>
              <a:rPr kumimoji="0" lang="zh-TW" alt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dobe 繁黑體 Std B" pitchFamily="34" charset="-120"/>
                <a:cs typeface="Arial"/>
              </a:rPr>
              <a:t>♪</a:t>
            </a:r>
            <a:endParaRPr kumimoji="0" lang="zh-TW" altLang="en-US" sz="2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繁黑體 Std B" pitchFamily="34" charset="-120"/>
              <a:ea typeface="Adobe 繁黑體 Std B" pitchFamily="34" charset="-12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2" r:id="rId1"/>
    <p:sldLayoutId id="2147484173" r:id="rId2"/>
    <p:sldLayoutId id="2147484174" r:id="rId3"/>
    <p:sldLayoutId id="2147484175" r:id="rId4"/>
    <p:sldLayoutId id="2147484176" r:id="rId5"/>
    <p:sldLayoutId id="2147484177" r:id="rId6"/>
    <p:sldLayoutId id="2147484178" r:id="rId7"/>
    <p:sldLayoutId id="2147484179" r:id="rId8"/>
    <p:sldLayoutId id="2147484180" r:id="rId9"/>
    <p:sldLayoutId id="2147484181" r:id="rId10"/>
    <p:sldLayoutId id="2147484182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軟正黑體" pitchFamily="34" charset="-120"/>
          <a:ea typeface="微軟正黑體" pitchFamily="34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軟正黑體" pitchFamily="34" charset="-120"/>
          <a:ea typeface="微軟正黑體" pitchFamily="34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軟正黑體" pitchFamily="34" charset="-120"/>
          <a:ea typeface="微軟正黑體" pitchFamily="34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軟正黑體" pitchFamily="34" charset="-120"/>
          <a:ea typeface="微軟正黑體" pitchFamily="34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軟正黑體" pitchFamily="34" charset="-120"/>
          <a:ea typeface="微軟正黑體" pitchFamily="34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軟正黑體" pitchFamily="34" charset="-120"/>
          <a:ea typeface="微軟正黑體" pitchFamily="34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軟正黑體" pitchFamily="34" charset="-120"/>
          <a:ea typeface="微軟正黑體" pitchFamily="34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軟正黑體" pitchFamily="34" charset="-120"/>
          <a:ea typeface="微軟正黑體" pitchFamily="34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群組 9"/>
          <p:cNvGrpSpPr>
            <a:grpSpLocks/>
          </p:cNvGrpSpPr>
          <p:nvPr userDrawn="1"/>
        </p:nvGrpSpPr>
        <p:grpSpPr bwMode="auto">
          <a:xfrm>
            <a:off x="6300788" y="-88900"/>
            <a:ext cx="3455987" cy="2443163"/>
            <a:chOff x="6300192" y="-99392"/>
            <a:chExt cx="3456384" cy="2736304"/>
          </a:xfrm>
        </p:grpSpPr>
        <p:pic>
          <p:nvPicPr>
            <p:cNvPr id="7172" name="圖片 6"/>
            <p:cNvPicPr>
              <a:picLocks noChangeAspect="1"/>
            </p:cNvPicPr>
            <p:nvPr userDrawn="1"/>
          </p:nvPicPr>
          <p:blipFill>
            <a:blip r:embed="rId13">
              <a:clrChange>
                <a:clrFrom>
                  <a:srgbClr val="EEEEEE"/>
                </a:clrFrom>
                <a:clrTo>
                  <a:srgbClr val="EEEEE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54965" y="-6932"/>
              <a:ext cx="2509868" cy="24998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矩形 7"/>
            <p:cNvSpPr/>
            <p:nvPr userDrawn="1"/>
          </p:nvSpPr>
          <p:spPr>
            <a:xfrm>
              <a:off x="6300192" y="-99392"/>
              <a:ext cx="3456384" cy="2736304"/>
            </a:xfrm>
            <a:prstGeom prst="rect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sp>
        <p:nvSpPr>
          <p:cNvPr id="9" name="文字方塊 8"/>
          <p:cNvSpPr txBox="1"/>
          <p:nvPr userDrawn="1"/>
        </p:nvSpPr>
        <p:spPr>
          <a:xfrm>
            <a:off x="611188" y="334963"/>
            <a:ext cx="67691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dobe 繁黑體 Std B" pitchFamily="34" charset="-120"/>
                <a:cs typeface="Arial"/>
              </a:rPr>
              <a:t>♪  資料來源  ♪</a:t>
            </a:r>
            <a:endParaRPr kumimoji="0" lang="zh-TW" altLang="en-US" sz="24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繁黑體 Std B" pitchFamily="34" charset="-120"/>
              <a:ea typeface="Adobe 繁黑體 Std B" pitchFamily="34" charset="-12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3" r:id="rId1"/>
    <p:sldLayoutId id="2147484184" r:id="rId2"/>
    <p:sldLayoutId id="2147484185" r:id="rId3"/>
    <p:sldLayoutId id="2147484186" r:id="rId4"/>
    <p:sldLayoutId id="2147484187" r:id="rId5"/>
    <p:sldLayoutId id="2147484188" r:id="rId6"/>
    <p:sldLayoutId id="2147484189" r:id="rId7"/>
    <p:sldLayoutId id="2147484190" r:id="rId8"/>
    <p:sldLayoutId id="2147484191" r:id="rId9"/>
    <p:sldLayoutId id="2147484192" r:id="rId10"/>
    <p:sldLayoutId id="214748419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軟正黑體" pitchFamily="34" charset="-120"/>
          <a:ea typeface="微軟正黑體" pitchFamily="34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軟正黑體" pitchFamily="34" charset="-120"/>
          <a:ea typeface="微軟正黑體" pitchFamily="34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軟正黑體" pitchFamily="34" charset="-120"/>
          <a:ea typeface="微軟正黑體" pitchFamily="34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軟正黑體" pitchFamily="34" charset="-120"/>
          <a:ea typeface="微軟正黑體" pitchFamily="34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軟正黑體" pitchFamily="34" charset="-120"/>
          <a:ea typeface="微軟正黑體" pitchFamily="34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軟正黑體" pitchFamily="34" charset="-120"/>
          <a:ea typeface="微軟正黑體" pitchFamily="34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軟正黑體" pitchFamily="34" charset="-120"/>
          <a:ea typeface="微軟正黑體" pitchFamily="34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軟正黑體" pitchFamily="34" charset="-120"/>
          <a:ea typeface="微軟正黑體" pitchFamily="34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-classical.com/redirect.php?tid=7630&amp;goto=lastpost" TargetMode="External"/><Relationship Id="rId7" Type="http://schemas.openxmlformats.org/officeDocument/2006/relationships/hyperlink" Target="http://www.youtube.com/watch?v=H7hGiZ579cs&amp;feature=related" TargetMode="External"/><Relationship Id="rId2" Type="http://schemas.openxmlformats.org/officeDocument/2006/relationships/hyperlink" Target="http://blog.sina.com.tw/classicmx/article.php?pbgid=40922&amp;entryid=573195" TargetMode="External"/><Relationship Id="rId1" Type="http://schemas.openxmlformats.org/officeDocument/2006/relationships/slideLayout" Target="../slideLayouts/slideLayout73.xml"/><Relationship Id="rId6" Type="http://schemas.openxmlformats.org/officeDocument/2006/relationships/hyperlink" Target="http://www.youtube.com/watch?v=b1pQKgH0M4M" TargetMode="External"/><Relationship Id="rId5" Type="http://schemas.openxmlformats.org/officeDocument/2006/relationships/hyperlink" Target="http://zh.wikipedia.org/wiki/%E5%9B%9B%E5%AD%A3_(%E7%B6%AD%E7%93%A6%E7%88%BE%E7%AC%AC)" TargetMode="External"/><Relationship Id="rId4" Type="http://schemas.openxmlformats.org/officeDocument/2006/relationships/hyperlink" Target="http://www.youtube.com/watch?v=vUKEED3CIxA&amp;feature=player_detailpag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9.xml"/><Relationship Id="rId1" Type="http://schemas.openxmlformats.org/officeDocument/2006/relationships/video" Target="file:///F:\&#38899;&#27138;&#27427;&#36062;\&#26149;~1.wmv" TargetMode="External"/><Relationship Id="rId5" Type="http://schemas.openxmlformats.org/officeDocument/2006/relationships/image" Target="../media/image4.png"/><Relationship Id="rId4" Type="http://schemas.openxmlformats.org/officeDocument/2006/relationships/hyperlink" Target="&#26149;~1.wmv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262188"/>
            <a:ext cx="7772400" cy="13128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韋瓦第作品介紹 </a:t>
            </a:r>
            <a:r>
              <a:rPr lang="en-US" altLang="zh-TW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– </a:t>
            </a:r>
            <a:r>
              <a:rPr lang="zh-TW" alt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四季</a:t>
            </a:r>
            <a:endParaRPr lang="zh-TW" alt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群組 10"/>
          <p:cNvGrpSpPr/>
          <p:nvPr/>
        </p:nvGrpSpPr>
        <p:grpSpPr>
          <a:xfrm>
            <a:off x="718017" y="1764556"/>
            <a:ext cx="7704856" cy="1152128"/>
            <a:chOff x="718017" y="1676501"/>
            <a:chExt cx="7704856" cy="167223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2" name="圓角矩形 11"/>
            <p:cNvSpPr/>
            <p:nvPr/>
          </p:nvSpPr>
          <p:spPr>
            <a:xfrm>
              <a:off x="718017" y="1676501"/>
              <a:ext cx="4286031" cy="1368152"/>
            </a:xfrm>
            <a:prstGeom prst="roundRect">
              <a:avLst>
                <a:gd name="adj" fmla="val 18789"/>
              </a:avLst>
            </a:prstGeom>
            <a:solidFill>
              <a:srgbClr val="FFC000"/>
            </a:solidFill>
            <a:ln w="63500">
              <a:solidFill>
                <a:srgbClr val="FFC000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2000" dirty="0">
                  <a:latin typeface="微軟正黑體" pitchFamily="34" charset="-120"/>
                  <a:ea typeface="微軟正黑體" pitchFamily="34" charset="-120"/>
                </a:rPr>
                <a:t>第一樂章－</a:t>
              </a:r>
              <a:r>
                <a:rPr kumimoji="0" lang="zh-TW" altLang="en-US" sz="1600" dirty="0">
                  <a:latin typeface="微軟正黑體" pitchFamily="34" charset="-120"/>
                  <a:ea typeface="微軟正黑體" pitchFamily="34" charset="-120"/>
                </a:rPr>
                <a:t>「</a:t>
              </a:r>
              <a:r>
                <a:rPr kumimoji="0" lang="zh-TW" altLang="en-US" sz="2000" dirty="0">
                  <a:latin typeface="微軟正黑體" pitchFamily="34" charset="-120"/>
                  <a:ea typeface="微軟正黑體" pitchFamily="34" charset="-120"/>
                </a:rPr>
                <a:t>村民的舞蹈與歌</a:t>
              </a:r>
              <a:r>
                <a:rPr kumimoji="0" lang="zh-TW" altLang="en-US" sz="1600" dirty="0">
                  <a:latin typeface="微軟正黑體" pitchFamily="34" charset="-120"/>
                  <a:ea typeface="微軟正黑體" pitchFamily="34" charset="-120"/>
                </a:rPr>
                <a:t>」</a:t>
              </a:r>
              <a:r>
                <a:rPr kumimoji="0" lang="zh-TW" altLang="en-US" sz="2000" dirty="0">
                  <a:latin typeface="微軟正黑體" pitchFamily="34" charset="-120"/>
                  <a:ea typeface="微軟正黑體" pitchFamily="34" charset="-120"/>
                </a:rPr>
                <a:t>快板</a:t>
              </a:r>
              <a:endParaRPr kumimoji="0" lang="en-US" altLang="zh-TW" sz="2000" dirty="0">
                <a:latin typeface="微軟正黑體" pitchFamily="34" charset="-120"/>
                <a:ea typeface="微軟正黑體" pitchFamily="34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dirty="0"/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 dirty="0"/>
            </a:p>
          </p:txBody>
        </p:sp>
        <p:sp>
          <p:nvSpPr>
            <p:cNvPr id="13" name="圓角矩形 12"/>
            <p:cNvSpPr/>
            <p:nvPr/>
          </p:nvSpPr>
          <p:spPr>
            <a:xfrm>
              <a:off x="718017" y="2196604"/>
              <a:ext cx="7704856" cy="1152128"/>
            </a:xfrm>
            <a:prstGeom prst="roundRect">
              <a:avLst>
                <a:gd name="adj" fmla="val 13882"/>
              </a:avLst>
            </a:prstGeom>
            <a:solidFill>
              <a:schemeClr val="bg1"/>
            </a:solidFill>
            <a:ln w="63500">
              <a:solidFill>
                <a:srgbClr val="FFC000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2400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　　描寫村民舉杯慶祝，到酒醉後入睡的情景。</a:t>
              </a:r>
              <a:endParaRPr kumimoji="0" lang="zh-TW" altLang="en-US" dirty="0"/>
            </a:p>
          </p:txBody>
        </p:sp>
      </p:grpSp>
      <p:grpSp>
        <p:nvGrpSpPr>
          <p:cNvPr id="14" name="群組 13"/>
          <p:cNvGrpSpPr/>
          <p:nvPr/>
        </p:nvGrpSpPr>
        <p:grpSpPr>
          <a:xfrm>
            <a:off x="718017" y="3208301"/>
            <a:ext cx="7704856" cy="1152128"/>
            <a:chOff x="718017" y="1676501"/>
            <a:chExt cx="7704856" cy="167223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5" name="圓角矩形 14"/>
            <p:cNvSpPr/>
            <p:nvPr/>
          </p:nvSpPr>
          <p:spPr>
            <a:xfrm>
              <a:off x="718017" y="1676501"/>
              <a:ext cx="4286031" cy="1368152"/>
            </a:xfrm>
            <a:prstGeom prst="roundRect">
              <a:avLst>
                <a:gd name="adj" fmla="val 18789"/>
              </a:avLst>
            </a:prstGeom>
            <a:solidFill>
              <a:srgbClr val="0070C0"/>
            </a:solidFill>
            <a:ln w="63500">
              <a:solidFill>
                <a:srgbClr val="0070C0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2000" dirty="0">
                  <a:latin typeface="微軟正黑體" pitchFamily="34" charset="-120"/>
                  <a:ea typeface="微軟正黑體" pitchFamily="34" charset="-120"/>
                </a:rPr>
                <a:t>第二樂章－</a:t>
              </a:r>
              <a:r>
                <a:rPr kumimoji="0" lang="zh-TW" altLang="en-US" dirty="0">
                  <a:latin typeface="微軟正黑體" pitchFamily="34" charset="-120"/>
                  <a:ea typeface="微軟正黑體" pitchFamily="34" charset="-120"/>
                </a:rPr>
                <a:t>「</a:t>
              </a:r>
              <a:r>
                <a:rPr kumimoji="0" lang="zh-TW" altLang="en-US" sz="2000" dirty="0">
                  <a:latin typeface="微軟正黑體" pitchFamily="34" charset="-120"/>
                  <a:ea typeface="微軟正黑體" pitchFamily="34" charset="-120"/>
                </a:rPr>
                <a:t>沈睡的醉漢</a:t>
              </a:r>
              <a:r>
                <a:rPr kumimoji="0" lang="zh-TW" altLang="en-US" dirty="0">
                  <a:latin typeface="微軟正黑體" pitchFamily="34" charset="-120"/>
                  <a:ea typeface="微軟正黑體" pitchFamily="34" charset="-120"/>
                </a:rPr>
                <a:t>」</a:t>
              </a:r>
              <a:r>
                <a:rPr kumimoji="0" lang="zh-TW" altLang="en-US" sz="2000" dirty="0">
                  <a:latin typeface="微軟正黑體" pitchFamily="34" charset="-120"/>
                  <a:ea typeface="微軟正黑體" pitchFamily="34" charset="-120"/>
                </a:rPr>
                <a:t>慢板</a:t>
              </a:r>
              <a:endParaRPr kumimoji="0" lang="en-US" altLang="zh-TW" sz="2000" dirty="0">
                <a:latin typeface="微軟正黑體" pitchFamily="34" charset="-120"/>
                <a:ea typeface="微軟正黑體" pitchFamily="34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dirty="0"/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 dirty="0"/>
            </a:p>
          </p:txBody>
        </p:sp>
        <p:sp>
          <p:nvSpPr>
            <p:cNvPr id="16" name="圓角矩形 15"/>
            <p:cNvSpPr/>
            <p:nvPr/>
          </p:nvSpPr>
          <p:spPr>
            <a:xfrm>
              <a:off x="718017" y="2196604"/>
              <a:ext cx="7704856" cy="1152128"/>
            </a:xfrm>
            <a:prstGeom prst="roundRect">
              <a:avLst>
                <a:gd name="adj" fmla="val 13882"/>
              </a:avLst>
            </a:prstGeom>
            <a:solidFill>
              <a:schemeClr val="bg1"/>
            </a:solidFill>
            <a:ln w="63500">
              <a:solidFill>
                <a:srgbClr val="0070C0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2400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　　描寫人們入睡後寧靜的秋夜情景。</a:t>
              </a:r>
              <a:endParaRPr kumimoji="0" lang="zh-TW" altLang="en-US" dirty="0"/>
            </a:p>
          </p:txBody>
        </p:sp>
      </p:grpSp>
      <p:grpSp>
        <p:nvGrpSpPr>
          <p:cNvPr id="2" name="群組 1"/>
          <p:cNvGrpSpPr/>
          <p:nvPr/>
        </p:nvGrpSpPr>
        <p:grpSpPr>
          <a:xfrm>
            <a:off x="718017" y="4644876"/>
            <a:ext cx="7704856" cy="1152128"/>
            <a:chOff x="718017" y="1676501"/>
            <a:chExt cx="7704856" cy="167223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" name="圓角矩形 2"/>
            <p:cNvSpPr/>
            <p:nvPr/>
          </p:nvSpPr>
          <p:spPr>
            <a:xfrm>
              <a:off x="718017" y="1676501"/>
              <a:ext cx="4286031" cy="1368152"/>
            </a:xfrm>
            <a:prstGeom prst="roundRect">
              <a:avLst>
                <a:gd name="adj" fmla="val 18789"/>
              </a:avLst>
            </a:prstGeom>
            <a:solidFill>
              <a:srgbClr val="00B050"/>
            </a:solidFill>
            <a:ln w="63500">
              <a:solidFill>
                <a:srgbClr val="00B050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2000" dirty="0">
                  <a:latin typeface="微軟正黑體" pitchFamily="34" charset="-120"/>
                  <a:ea typeface="微軟正黑體" pitchFamily="34" charset="-120"/>
                </a:rPr>
                <a:t>第三樂章－「狩獵」的快板</a:t>
              </a:r>
              <a:endParaRPr kumimoji="0" lang="en-US" altLang="zh-TW" sz="2000" dirty="0">
                <a:latin typeface="微軟正黑體" pitchFamily="34" charset="-120"/>
                <a:ea typeface="微軟正黑體" pitchFamily="34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dirty="0"/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 dirty="0"/>
            </a:p>
          </p:txBody>
        </p:sp>
        <p:sp>
          <p:nvSpPr>
            <p:cNvPr id="4" name="圓角矩形 3"/>
            <p:cNvSpPr/>
            <p:nvPr/>
          </p:nvSpPr>
          <p:spPr>
            <a:xfrm>
              <a:off x="718017" y="2196604"/>
              <a:ext cx="7704856" cy="1152128"/>
            </a:xfrm>
            <a:prstGeom prst="roundRect">
              <a:avLst>
                <a:gd name="adj" fmla="val 13882"/>
              </a:avLst>
            </a:prstGeom>
            <a:solidFill>
              <a:schemeClr val="bg1"/>
            </a:solidFill>
            <a:ln w="63500">
              <a:solidFill>
                <a:srgbClr val="00B050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2400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　　以獨奏樂器用複音奏法模仿的號角聲、槍聲及獵犬　</a:t>
              </a:r>
              <a:endParaRPr kumimoji="0" lang="en-US" altLang="zh-TW" sz="2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2400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　　吠聲等，生動描寫出狩獵的情景。</a:t>
              </a:r>
            </a:p>
          </p:txBody>
        </p:sp>
      </p:grpSp>
      <p:sp>
        <p:nvSpPr>
          <p:cNvPr id="17" name="矩形 16"/>
          <p:cNvSpPr/>
          <p:nvPr/>
        </p:nvSpPr>
        <p:spPr>
          <a:xfrm>
            <a:off x="539750" y="900113"/>
            <a:ext cx="4572000" cy="9540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F</a:t>
            </a:r>
            <a:r>
              <a:rPr kumimoji="0" lang="zh-TW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調第三號協奏曲</a:t>
            </a:r>
            <a:r>
              <a:rPr kumimoji="0" lang="en-US" altLang="zh-TW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『</a:t>
            </a:r>
            <a:r>
              <a:rPr kumimoji="0" lang="zh-TW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秋季</a:t>
            </a:r>
            <a:r>
              <a:rPr kumimoji="0" lang="en-US" altLang="zh-TW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』</a:t>
            </a:r>
            <a:r>
              <a:rPr kumimoji="0" lang="zh-TW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/>
            </a:r>
            <a:br>
              <a:rPr kumimoji="0" lang="zh-TW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itchFamily="34" charset="-120"/>
                <a:ea typeface="微軟正黑體" pitchFamily="34" charset="-120"/>
              </a:rPr>
            </a:br>
            <a:endParaRPr kumimoji="0" lang="zh-TW" altLang="en-US" sz="2800" dirty="0">
              <a:solidFill>
                <a:schemeClr val="tx1">
                  <a:lumMod val="65000"/>
                  <a:lumOff val="3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cxnSp>
        <p:nvCxnSpPr>
          <p:cNvPr id="18" name="直線接點 17"/>
          <p:cNvCxnSpPr/>
          <p:nvPr/>
        </p:nvCxnSpPr>
        <p:spPr>
          <a:xfrm>
            <a:off x="323850" y="1404938"/>
            <a:ext cx="4679950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23528" y="1980580"/>
            <a:ext cx="8424936" cy="3888432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539750" y="1189038"/>
            <a:ext cx="26622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0" lang="zh-TW" altLang="en-US" sz="3200">
                <a:latin typeface="微軟正黑體" pitchFamily="34" charset="-120"/>
                <a:ea typeface="微軟正黑體" pitchFamily="34" charset="-120"/>
              </a:rPr>
              <a:t>十四行詩 </a:t>
            </a:r>
            <a:r>
              <a:rPr kumimoji="0" lang="en-US" altLang="zh-TW" sz="3200">
                <a:latin typeface="微軟正黑體" pitchFamily="34" charset="-120"/>
                <a:ea typeface="微軟正黑體" pitchFamily="34" charset="-120"/>
              </a:rPr>
              <a:t>–</a:t>
            </a:r>
            <a:r>
              <a:rPr kumimoji="0" lang="zh-TW" altLang="en-US" sz="3200">
                <a:latin typeface="微軟正黑體" pitchFamily="34" charset="-120"/>
                <a:ea typeface="微軟正黑體" pitchFamily="34" charset="-120"/>
              </a:rPr>
              <a:t> 秋</a:t>
            </a:r>
          </a:p>
        </p:txBody>
      </p:sp>
      <p:cxnSp>
        <p:nvCxnSpPr>
          <p:cNvPr id="4" name="直線接點 3"/>
          <p:cNvCxnSpPr/>
          <p:nvPr/>
        </p:nvCxnSpPr>
        <p:spPr>
          <a:xfrm>
            <a:off x="323850" y="1773238"/>
            <a:ext cx="4679950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323850" y="-147638"/>
            <a:ext cx="8424863" cy="861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TW" altLang="en-US" sz="320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農人唱歌跳舞，</a:t>
            </a:r>
            <a:br>
              <a:rPr lang="zh-TW" altLang="en-US" sz="320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320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慶祝莊稼的豐收。</a:t>
            </a:r>
            <a:br>
              <a:rPr lang="zh-TW" altLang="en-US" sz="320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320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酒神的瓊漿玉液使</a:t>
            </a:r>
            <a:br>
              <a:rPr lang="zh-TW" altLang="en-US" sz="320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320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眾人在歡愉的氣氛中沉沉睡去。</a:t>
            </a:r>
          </a:p>
          <a:p>
            <a:pPr algn="ctr"/>
            <a:r>
              <a:rPr lang="zh-TW" altLang="en-US" sz="320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zh-TW" altLang="en-US" sz="320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320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在歌聲及舞蹈停止之時，</a:t>
            </a:r>
            <a:br>
              <a:rPr lang="zh-TW" altLang="en-US" sz="320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320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大地重回寧靜，</a:t>
            </a:r>
            <a:br>
              <a:rPr lang="zh-TW" altLang="en-US" sz="320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320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萬物隨莊稼的人們</a:t>
            </a:r>
            <a:br>
              <a:rPr lang="zh-TW" altLang="en-US" sz="320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320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在秋高氣爽中一同進入夢鄉。</a:t>
            </a:r>
          </a:p>
          <a:p>
            <a:pPr algn="ctr"/>
            <a:r>
              <a:rPr lang="zh-TW" altLang="en-US" sz="320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zh-TW" altLang="en-US" sz="320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320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破曉時分號角響起，</a:t>
            </a:r>
            <a:br>
              <a:rPr lang="zh-TW" altLang="en-US" sz="320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320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獵人帶著獵狗整裝待發。</a:t>
            </a:r>
            <a:br>
              <a:rPr lang="zh-TW" altLang="en-US" sz="320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320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鳥獸紛逃，而獵人開始追尋獵物的行蹤。</a:t>
            </a:r>
            <a:br>
              <a:rPr lang="zh-TW" altLang="en-US" sz="320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320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一陣槍聲劇響夾雜獵狗的狂吠之後，</a:t>
            </a:r>
            <a:br>
              <a:rPr lang="zh-TW" altLang="en-US" sz="320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320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動物四竄奔逃，但終奄奄一息，</a:t>
            </a:r>
            <a:br>
              <a:rPr lang="zh-TW" altLang="en-US" sz="320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320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不敵死神的召喚。</a:t>
            </a:r>
          </a:p>
          <a:p>
            <a:pPr algn="ctr">
              <a:lnSpc>
                <a:spcPts val="5000"/>
              </a:lnSpc>
            </a:pPr>
            <a:endParaRPr kumimoji="0" lang="zh-TW" altLang="en-US" sz="320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8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Vivaldi Autumn The Four Seasons High Quality .wmv">
            <a:hlinkClick r:id="" action="ppaction://media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200" y="1517650"/>
            <a:ext cx="8761413" cy="439896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矩形 1"/>
          <p:cNvSpPr/>
          <p:nvPr/>
        </p:nvSpPr>
        <p:spPr>
          <a:xfrm>
            <a:off x="539750" y="900113"/>
            <a:ext cx="4572000" cy="9540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F</a:t>
            </a:r>
            <a:r>
              <a:rPr kumimoji="0" lang="zh-TW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調第三號協奏曲</a:t>
            </a:r>
            <a:r>
              <a:rPr kumimoji="0" lang="en-US" altLang="zh-TW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『</a:t>
            </a:r>
            <a:r>
              <a:rPr kumimoji="0" lang="zh-TW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秋季</a:t>
            </a:r>
            <a:r>
              <a:rPr kumimoji="0" lang="en-US" altLang="zh-TW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』</a:t>
            </a:r>
            <a:r>
              <a:rPr kumimoji="0" lang="zh-TW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/>
            </a:r>
            <a:br>
              <a:rPr kumimoji="0" lang="zh-TW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itchFamily="34" charset="-120"/>
                <a:ea typeface="微軟正黑體" pitchFamily="34" charset="-120"/>
              </a:rPr>
            </a:br>
            <a:endParaRPr kumimoji="0" lang="zh-TW" altLang="en-US" sz="2800" dirty="0">
              <a:solidFill>
                <a:schemeClr val="tx1">
                  <a:lumMod val="65000"/>
                  <a:lumOff val="3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cxnSp>
        <p:nvCxnSpPr>
          <p:cNvPr id="5" name="直線接點 4"/>
          <p:cNvCxnSpPr/>
          <p:nvPr/>
        </p:nvCxnSpPr>
        <p:spPr>
          <a:xfrm>
            <a:off x="323850" y="1404938"/>
            <a:ext cx="4679950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直線接點 17"/>
          <p:cNvCxnSpPr/>
          <p:nvPr/>
        </p:nvCxnSpPr>
        <p:spPr>
          <a:xfrm>
            <a:off x="323850" y="1485900"/>
            <a:ext cx="4679950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群組 16"/>
          <p:cNvGrpSpPr/>
          <p:nvPr/>
        </p:nvGrpSpPr>
        <p:grpSpPr>
          <a:xfrm>
            <a:off x="718017" y="1768141"/>
            <a:ext cx="7704856" cy="1152128"/>
            <a:chOff x="718017" y="1676501"/>
            <a:chExt cx="7704856" cy="167223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9" name="圓角矩形 18"/>
            <p:cNvSpPr/>
            <p:nvPr/>
          </p:nvSpPr>
          <p:spPr>
            <a:xfrm>
              <a:off x="718017" y="1676501"/>
              <a:ext cx="3853983" cy="1368152"/>
            </a:xfrm>
            <a:prstGeom prst="roundRect">
              <a:avLst>
                <a:gd name="adj" fmla="val 18789"/>
              </a:avLst>
            </a:prstGeom>
            <a:solidFill>
              <a:srgbClr val="0070C0"/>
            </a:solidFill>
            <a:ln w="63500">
              <a:solidFill>
                <a:srgbClr val="0070C0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sp>
          <p:nvSpPr>
            <p:cNvPr id="20" name="圓角矩形 19"/>
            <p:cNvSpPr/>
            <p:nvPr/>
          </p:nvSpPr>
          <p:spPr>
            <a:xfrm>
              <a:off x="718017" y="2196604"/>
              <a:ext cx="7704856" cy="1152128"/>
            </a:xfrm>
            <a:prstGeom prst="roundRect">
              <a:avLst>
                <a:gd name="adj" fmla="val 13882"/>
              </a:avLst>
            </a:prstGeom>
            <a:solidFill>
              <a:schemeClr val="bg1"/>
            </a:solidFill>
            <a:ln w="63500">
              <a:solidFill>
                <a:srgbClr val="0070C0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</p:grpSp>
      <p:grpSp>
        <p:nvGrpSpPr>
          <p:cNvPr id="21" name="群組 20"/>
          <p:cNvGrpSpPr/>
          <p:nvPr/>
        </p:nvGrpSpPr>
        <p:grpSpPr>
          <a:xfrm>
            <a:off x="718017" y="3204716"/>
            <a:ext cx="7704856" cy="1152128"/>
            <a:chOff x="718017" y="1676501"/>
            <a:chExt cx="7704856" cy="167223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2" name="圓角矩形 21"/>
            <p:cNvSpPr/>
            <p:nvPr/>
          </p:nvSpPr>
          <p:spPr>
            <a:xfrm>
              <a:off x="718017" y="1676501"/>
              <a:ext cx="3853983" cy="1368152"/>
            </a:xfrm>
            <a:prstGeom prst="roundRect">
              <a:avLst>
                <a:gd name="adj" fmla="val 18789"/>
              </a:avLst>
            </a:prstGeom>
            <a:solidFill>
              <a:srgbClr val="00B050"/>
            </a:solidFill>
            <a:ln w="63500">
              <a:solidFill>
                <a:srgbClr val="00B050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sp>
          <p:nvSpPr>
            <p:cNvPr id="23" name="圓角矩形 22"/>
            <p:cNvSpPr/>
            <p:nvPr/>
          </p:nvSpPr>
          <p:spPr>
            <a:xfrm>
              <a:off x="718017" y="2196604"/>
              <a:ext cx="7704856" cy="1152128"/>
            </a:xfrm>
            <a:prstGeom prst="roundRect">
              <a:avLst>
                <a:gd name="adj" fmla="val 13882"/>
              </a:avLst>
            </a:prstGeom>
            <a:solidFill>
              <a:schemeClr val="bg1"/>
            </a:solidFill>
            <a:ln w="63500">
              <a:solidFill>
                <a:srgbClr val="00B050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</p:grpSp>
      <p:grpSp>
        <p:nvGrpSpPr>
          <p:cNvPr id="24" name="群組 23"/>
          <p:cNvGrpSpPr/>
          <p:nvPr/>
        </p:nvGrpSpPr>
        <p:grpSpPr>
          <a:xfrm>
            <a:off x="718017" y="4644876"/>
            <a:ext cx="7704856" cy="1152128"/>
            <a:chOff x="718017" y="1676501"/>
            <a:chExt cx="7704856" cy="167223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5" name="圓角矩形 24"/>
            <p:cNvSpPr/>
            <p:nvPr/>
          </p:nvSpPr>
          <p:spPr>
            <a:xfrm>
              <a:off x="718017" y="1676501"/>
              <a:ext cx="3853983" cy="1368152"/>
            </a:xfrm>
            <a:prstGeom prst="roundRect">
              <a:avLst>
                <a:gd name="adj" fmla="val 18789"/>
              </a:avLst>
            </a:prstGeom>
            <a:solidFill>
              <a:srgbClr val="FF0000"/>
            </a:solidFill>
            <a:ln w="63500">
              <a:solidFill>
                <a:srgbClr val="FF0000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sp>
          <p:nvSpPr>
            <p:cNvPr id="26" name="圓角矩形 25"/>
            <p:cNvSpPr/>
            <p:nvPr/>
          </p:nvSpPr>
          <p:spPr>
            <a:xfrm>
              <a:off x="718017" y="2196604"/>
              <a:ext cx="7704856" cy="1152128"/>
            </a:xfrm>
            <a:prstGeom prst="roundRect">
              <a:avLst>
                <a:gd name="adj" fmla="val 13882"/>
              </a:avLst>
            </a:prstGeom>
            <a:solidFill>
              <a:schemeClr val="bg1"/>
            </a:solidFill>
            <a:ln w="63500">
              <a:solidFill>
                <a:srgbClr val="FF0000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</p:grpSp>
      <p:cxnSp>
        <p:nvCxnSpPr>
          <p:cNvPr id="27" name="直線接點 26"/>
          <p:cNvCxnSpPr/>
          <p:nvPr/>
        </p:nvCxnSpPr>
        <p:spPr>
          <a:xfrm>
            <a:off x="323850" y="1485900"/>
            <a:ext cx="4679950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311" name="Text Box 8"/>
          <p:cNvSpPr txBox="1">
            <a:spLocks noChangeArrowheads="1"/>
          </p:cNvSpPr>
          <p:nvPr/>
        </p:nvSpPr>
        <p:spPr bwMode="auto">
          <a:xfrm>
            <a:off x="827088" y="1720850"/>
            <a:ext cx="286067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/>
            <a:r>
              <a:rPr kumimoji="0" lang="zh-TW" altLang="en-US" sz="2000" dirty="0">
                <a:solidFill>
                  <a:srgbClr val="FFFFFF"/>
                </a:solidFill>
                <a:latin typeface="微軟正黑體" pitchFamily="34" charset="-120"/>
                <a:ea typeface="微軟正黑體" pitchFamily="34" charset="-120"/>
              </a:rPr>
              <a:t>第一樂章</a:t>
            </a:r>
            <a:r>
              <a:rPr kumimoji="0" lang="en-US" altLang="zh-TW" sz="2000" dirty="0">
                <a:solidFill>
                  <a:srgbClr val="FFFFFF"/>
                </a:solidFill>
                <a:latin typeface="微軟正黑體" pitchFamily="34" charset="-120"/>
                <a:ea typeface="微軟正黑體" pitchFamily="34" charset="-120"/>
              </a:rPr>
              <a:t>-</a:t>
            </a:r>
            <a:r>
              <a:rPr kumimoji="0" lang="zh-TW" altLang="en-US" sz="2000" dirty="0">
                <a:solidFill>
                  <a:srgbClr val="FFFFFF"/>
                </a:solidFill>
                <a:latin typeface="微軟正黑體" pitchFamily="34" charset="-120"/>
                <a:ea typeface="微軟正黑體" pitchFamily="34" charset="-120"/>
              </a:rPr>
              <a:t>不太快的快板</a:t>
            </a:r>
          </a:p>
        </p:txBody>
      </p:sp>
      <p:sp>
        <p:nvSpPr>
          <p:cNvPr id="98312" name="Text Box 9"/>
          <p:cNvSpPr txBox="1">
            <a:spLocks noChangeArrowheads="1"/>
          </p:cNvSpPr>
          <p:nvPr/>
        </p:nvSpPr>
        <p:spPr bwMode="auto">
          <a:xfrm>
            <a:off x="950913" y="22907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98313" name="Text Box 10"/>
          <p:cNvSpPr txBox="1">
            <a:spLocks noChangeArrowheads="1"/>
          </p:cNvSpPr>
          <p:nvPr/>
        </p:nvSpPr>
        <p:spPr bwMode="auto">
          <a:xfrm>
            <a:off x="950913" y="2124075"/>
            <a:ext cx="6956425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/>
            <a:r>
              <a:rPr kumimoji="0" lang="zh-TW" altLang="en-US" sz="2400" dirty="0">
                <a:latin typeface="微軟正黑體" pitchFamily="34" charset="-120"/>
                <a:ea typeface="微軟正黑體" pitchFamily="34" charset="-120"/>
              </a:rPr>
              <a:t>冰天雪地吹著「恐怖寒風」的冬景外，也描寫出喀</a:t>
            </a:r>
            <a:endParaRPr kumimoji="0" lang="en-US" altLang="zh-TW" sz="2400" dirty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kumimoji="0" lang="zh-TW" altLang="en-US" sz="2400" dirty="0">
                <a:latin typeface="微軟正黑體" pitchFamily="34" charset="-120"/>
                <a:ea typeface="微軟正黑體" pitchFamily="34" charset="-120"/>
              </a:rPr>
              <a:t>喀作響的寒顫之聲。</a:t>
            </a:r>
          </a:p>
        </p:txBody>
      </p:sp>
      <p:sp>
        <p:nvSpPr>
          <p:cNvPr id="98314" name="Text Box 11"/>
          <p:cNvSpPr txBox="1">
            <a:spLocks noChangeArrowheads="1"/>
          </p:cNvSpPr>
          <p:nvPr/>
        </p:nvSpPr>
        <p:spPr bwMode="auto">
          <a:xfrm>
            <a:off x="827088" y="3205163"/>
            <a:ext cx="2090737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/>
            <a:r>
              <a:rPr kumimoji="0" lang="zh-TW" altLang="en-US" sz="2000" dirty="0">
                <a:solidFill>
                  <a:srgbClr val="FFFFFF"/>
                </a:solidFill>
                <a:latin typeface="微軟正黑體" pitchFamily="34" charset="-120"/>
                <a:ea typeface="微軟正黑體" pitchFamily="34" charset="-120"/>
              </a:rPr>
              <a:t>第二樂章</a:t>
            </a:r>
            <a:r>
              <a:rPr kumimoji="0" lang="en-US" altLang="zh-TW" sz="2000" dirty="0">
                <a:solidFill>
                  <a:srgbClr val="FFFFFF"/>
                </a:solidFill>
                <a:latin typeface="微軟正黑體" pitchFamily="34" charset="-120"/>
                <a:ea typeface="微軟正黑體" pitchFamily="34" charset="-120"/>
              </a:rPr>
              <a:t>-</a:t>
            </a:r>
            <a:r>
              <a:rPr kumimoji="0" lang="zh-TW" altLang="en-US" sz="2000" dirty="0">
                <a:solidFill>
                  <a:srgbClr val="FFFFFF"/>
                </a:solidFill>
                <a:latin typeface="微軟正黑體" pitchFamily="34" charset="-120"/>
                <a:ea typeface="微軟正黑體" pitchFamily="34" charset="-120"/>
              </a:rPr>
              <a:t>最緩版</a:t>
            </a:r>
          </a:p>
        </p:txBody>
      </p:sp>
      <p:sp>
        <p:nvSpPr>
          <p:cNvPr id="98315" name="Text Box 12"/>
          <p:cNvSpPr txBox="1">
            <a:spLocks noChangeArrowheads="1"/>
          </p:cNvSpPr>
          <p:nvPr/>
        </p:nvSpPr>
        <p:spPr bwMode="auto">
          <a:xfrm>
            <a:off x="879475" y="3565525"/>
            <a:ext cx="7262813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/>
            <a:r>
              <a:rPr kumimoji="0" lang="zh-TW" altLang="en-US" sz="2400" dirty="0">
                <a:latin typeface="微軟正黑體" pitchFamily="34" charset="-120"/>
                <a:ea typeface="微軟正黑體" pitchFamily="34" charset="-120"/>
              </a:rPr>
              <a:t>小提琴以撥奏模仿屋外的下雨聲，獨奏歌詠出在暖爐</a:t>
            </a:r>
            <a:endParaRPr kumimoji="0" lang="en-US" altLang="zh-TW" sz="2400" dirty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kumimoji="0" lang="zh-TW" altLang="en-US" sz="2400" dirty="0">
                <a:latin typeface="微軟正黑體" pitchFamily="34" charset="-120"/>
                <a:ea typeface="微軟正黑體" pitchFamily="34" charset="-120"/>
              </a:rPr>
              <a:t>旁休憩的幸福模樣。</a:t>
            </a:r>
          </a:p>
        </p:txBody>
      </p:sp>
      <p:sp>
        <p:nvSpPr>
          <p:cNvPr id="98316" name="Text Box 13"/>
          <p:cNvSpPr txBox="1">
            <a:spLocks noChangeArrowheads="1"/>
          </p:cNvSpPr>
          <p:nvPr/>
        </p:nvSpPr>
        <p:spPr bwMode="auto">
          <a:xfrm>
            <a:off x="879475" y="4645025"/>
            <a:ext cx="183356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/>
            <a:r>
              <a:rPr kumimoji="0" lang="zh-TW" altLang="en-US" sz="2000" dirty="0">
                <a:solidFill>
                  <a:srgbClr val="FFFFFF"/>
                </a:solidFill>
                <a:latin typeface="微軟正黑體" pitchFamily="34" charset="-120"/>
                <a:ea typeface="微軟正黑體" pitchFamily="34" charset="-120"/>
              </a:rPr>
              <a:t>第三樂章</a:t>
            </a:r>
            <a:r>
              <a:rPr kumimoji="0" lang="en-US" altLang="zh-TW" sz="2000" dirty="0">
                <a:solidFill>
                  <a:srgbClr val="FFFFFF"/>
                </a:solidFill>
                <a:latin typeface="微軟正黑體" pitchFamily="34" charset="-120"/>
                <a:ea typeface="微軟正黑體" pitchFamily="34" charset="-120"/>
              </a:rPr>
              <a:t>-</a:t>
            </a:r>
            <a:r>
              <a:rPr kumimoji="0" lang="zh-TW" altLang="en-US" sz="2000" dirty="0">
                <a:solidFill>
                  <a:srgbClr val="FFFFFF"/>
                </a:solidFill>
                <a:latin typeface="微軟正黑體" pitchFamily="34" charset="-120"/>
                <a:ea typeface="微軟正黑體" pitchFamily="34" charset="-120"/>
              </a:rPr>
              <a:t>快板</a:t>
            </a:r>
          </a:p>
        </p:txBody>
      </p:sp>
      <p:sp>
        <p:nvSpPr>
          <p:cNvPr id="98317" name="Text Box 14"/>
          <p:cNvSpPr txBox="1">
            <a:spLocks noChangeArrowheads="1"/>
          </p:cNvSpPr>
          <p:nvPr/>
        </p:nvSpPr>
        <p:spPr bwMode="auto">
          <a:xfrm>
            <a:off x="808038" y="5005388"/>
            <a:ext cx="7570787" cy="110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/>
            <a:r>
              <a:rPr kumimoji="0" lang="zh-TW" altLang="en-US" sz="2400" dirty="0">
                <a:latin typeface="微軟正黑體" pitchFamily="34" charset="-120"/>
                <a:ea typeface="微軟正黑體" pitchFamily="34" charset="-120"/>
              </a:rPr>
              <a:t>不停歇連續演奏，所有人在冰上步行滑倒的模樣，及南</a:t>
            </a:r>
            <a:endParaRPr kumimoji="0" lang="en-US" altLang="zh-TW" sz="2400" dirty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kumimoji="0" lang="zh-TW" altLang="en-US" sz="2400" dirty="0">
                <a:latin typeface="微軟正黑體" pitchFamily="34" charset="-120"/>
                <a:ea typeface="微軟正黑體" pitchFamily="34" charset="-120"/>
              </a:rPr>
              <a:t>風與嚴酷北風的激戰。 </a:t>
            </a:r>
          </a:p>
          <a:p>
            <a:pPr eaLnBrk="1" hangingPunct="1"/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23528" y="1980580"/>
            <a:ext cx="8424936" cy="3888432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539750" y="1189038"/>
            <a:ext cx="26622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0" lang="zh-TW" altLang="en-US" sz="3200">
                <a:latin typeface="微軟正黑體" pitchFamily="34" charset="-120"/>
                <a:ea typeface="微軟正黑體" pitchFamily="34" charset="-120"/>
              </a:rPr>
              <a:t>十四行詩 </a:t>
            </a:r>
            <a:r>
              <a:rPr kumimoji="0" lang="en-US" altLang="zh-TW" sz="3200">
                <a:latin typeface="微軟正黑體" pitchFamily="34" charset="-120"/>
                <a:ea typeface="微軟正黑體" pitchFamily="34" charset="-120"/>
              </a:rPr>
              <a:t>–</a:t>
            </a:r>
            <a:r>
              <a:rPr kumimoji="0" lang="zh-TW" altLang="en-US" sz="3200">
                <a:latin typeface="微軟正黑體" pitchFamily="34" charset="-120"/>
                <a:ea typeface="微軟正黑體" pitchFamily="34" charset="-120"/>
              </a:rPr>
              <a:t> 冬</a:t>
            </a:r>
          </a:p>
        </p:txBody>
      </p:sp>
      <p:cxnSp>
        <p:nvCxnSpPr>
          <p:cNvPr id="4" name="直線接點 3"/>
          <p:cNvCxnSpPr/>
          <p:nvPr/>
        </p:nvCxnSpPr>
        <p:spPr>
          <a:xfrm>
            <a:off x="323850" y="1773238"/>
            <a:ext cx="4679950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323850" y="-147638"/>
            <a:ext cx="8424863" cy="797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TW" altLang="en-US" sz="320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人們在凜冽的寒風中、</a:t>
            </a:r>
            <a:br>
              <a:rPr lang="zh-TW" altLang="en-US" sz="320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320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在沁冷的冰雪裡不住發抖。</a:t>
            </a:r>
            <a:br>
              <a:rPr lang="zh-TW" altLang="en-US" sz="320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320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靠著來回跺步來保持體溫，</a:t>
            </a:r>
            <a:br>
              <a:rPr lang="zh-TW" altLang="en-US" sz="320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320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但牙齒仍不住地打顫。</a:t>
            </a:r>
          </a:p>
          <a:p>
            <a:pPr algn="ctr"/>
            <a:r>
              <a:rPr lang="zh-TW" altLang="en-US" sz="320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zh-TW" altLang="en-US" sz="320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320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在滂沱大雨中坐在火爐旁度過</a:t>
            </a:r>
            <a:br>
              <a:rPr lang="zh-TW" altLang="en-US" sz="320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320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安靜而美好的時光。</a:t>
            </a:r>
          </a:p>
          <a:p>
            <a:pPr algn="ctr"/>
            <a:r>
              <a:rPr lang="zh-TW" altLang="en-US" sz="320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zh-TW" altLang="en-US" sz="320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320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小心翼翼地踩著步伐前進，</a:t>
            </a:r>
            <a:br>
              <a:rPr lang="zh-TW" altLang="en-US" sz="320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320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深怕一個不留神栽了個觔斗；</a:t>
            </a:r>
            <a:br>
              <a:rPr lang="zh-TW" altLang="en-US" sz="320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320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有時在冰上匆匆滑過，</a:t>
            </a:r>
            <a:br>
              <a:rPr lang="zh-TW" altLang="en-US" sz="320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320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跌坐在雪上，來回地跑步玩耍。</a:t>
            </a:r>
            <a:br>
              <a:rPr lang="zh-TW" altLang="en-US" sz="320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320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直到冰裂雪融的時刻，聽見溫暖的南風已輕叩</a:t>
            </a:r>
            <a:br>
              <a:rPr lang="zh-TW" altLang="en-US" sz="320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320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冷漠的冰雪大門。</a:t>
            </a:r>
            <a:br>
              <a:rPr lang="zh-TW" altLang="en-US" sz="320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320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這是冬天，</a:t>
            </a:r>
            <a:br>
              <a:rPr lang="zh-TW" altLang="en-US" sz="320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320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一個愉快的冬天。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8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7950" y="1181100"/>
            <a:ext cx="9144000" cy="4040188"/>
          </a:xfrm>
          <a:prstGeom prst="rect">
            <a:avLst/>
          </a:prstGeom>
        </p:spPr>
        <p:txBody>
          <a:bodyPr/>
          <a:lstStyle/>
          <a:p>
            <a:pPr eaLnBrk="1" hangingPunct="1">
              <a:lnSpc>
                <a:spcPts val="4000"/>
              </a:lnSpc>
              <a:defRPr/>
            </a:pPr>
            <a:r>
              <a:rPr lang="en-US" altLang="zh-TW" sz="2400" b="1" dirty="0" err="1">
                <a:hlinkClick r:id="rId2"/>
              </a:rPr>
              <a:t>Vesselin</a:t>
            </a:r>
            <a:r>
              <a:rPr lang="zh-TW" altLang="en-US" sz="2400" b="1" dirty="0">
                <a:hlinkClick r:id="rId2"/>
              </a:rPr>
              <a:t>老師演奏韋瓦第四季</a:t>
            </a:r>
            <a:r>
              <a:rPr lang="en-US" altLang="zh-TW" sz="2400" b="1" dirty="0">
                <a:hlinkClick r:id="rId2"/>
              </a:rPr>
              <a:t>--</a:t>
            </a:r>
            <a:r>
              <a:rPr lang="zh-TW" altLang="en-US" sz="2400" b="1" dirty="0">
                <a:hlinkClick r:id="rId2"/>
              </a:rPr>
              <a:t>春、夏、秋、冬（錄音版）</a:t>
            </a:r>
            <a:endParaRPr lang="zh-TW" altLang="en-US" sz="2400" b="1" dirty="0"/>
          </a:p>
          <a:p>
            <a:pPr eaLnBrk="1" hangingPunct="1">
              <a:lnSpc>
                <a:spcPts val="4000"/>
              </a:lnSpc>
              <a:defRPr/>
            </a:pPr>
            <a:r>
              <a:rPr lang="zh-TW" altLang="en-US" sz="2400" b="1" dirty="0" smtClean="0">
                <a:hlinkClick r:id="rId3"/>
              </a:rPr>
              <a:t>韋</a:t>
            </a:r>
            <a:r>
              <a:rPr lang="zh-TW" altLang="en-US" sz="2400" b="1" dirty="0">
                <a:hlinkClick r:id="rId3"/>
              </a:rPr>
              <a:t>瓦第的「四季」協奏曲</a:t>
            </a:r>
            <a:r>
              <a:rPr lang="en-US" altLang="zh-TW" sz="2400" b="1" dirty="0">
                <a:hlinkClick r:id="rId3"/>
              </a:rPr>
              <a:t>VS</a:t>
            </a:r>
            <a:r>
              <a:rPr lang="zh-TW" altLang="en-US" sz="2400" b="1" dirty="0">
                <a:hlinkClick r:id="rId3"/>
              </a:rPr>
              <a:t>韋瓦第親寫的</a:t>
            </a:r>
            <a:r>
              <a:rPr lang="zh-TW" altLang="en-US" sz="2400" b="1" dirty="0" smtClean="0">
                <a:hlinkClick r:id="rId3"/>
              </a:rPr>
              <a:t>十四行詩</a:t>
            </a:r>
            <a:endParaRPr lang="en-US" altLang="zh-TW" sz="2400" b="1" dirty="0" smtClean="0"/>
          </a:p>
          <a:p>
            <a:pPr eaLnBrk="1" hangingPunct="1">
              <a:lnSpc>
                <a:spcPts val="4000"/>
              </a:lnSpc>
              <a:defRPr/>
            </a:pPr>
            <a:r>
              <a:rPr lang="en-US" altLang="zh-TW" sz="2400" b="1" dirty="0" smtClean="0">
                <a:hlinkClick r:id="rId4"/>
              </a:rPr>
              <a:t>Vivaldi </a:t>
            </a:r>
            <a:r>
              <a:rPr lang="en-US" altLang="zh-TW" sz="2400" b="1" dirty="0">
                <a:hlinkClick r:id="rId4"/>
              </a:rPr>
              <a:t>Winter The Four Seasons High </a:t>
            </a:r>
            <a:r>
              <a:rPr lang="en-US" altLang="zh-TW" sz="2400" b="1" dirty="0" smtClean="0">
                <a:hlinkClick r:id="rId4"/>
              </a:rPr>
              <a:t>Quality</a:t>
            </a:r>
            <a:r>
              <a:rPr lang="zh-TW" altLang="en-US" sz="2400" dirty="0" smtClean="0">
                <a:hlinkClick r:id="rId5"/>
              </a:rPr>
              <a:t>四季 </a:t>
            </a:r>
            <a:r>
              <a:rPr lang="en-US" altLang="zh-TW" sz="2400" dirty="0">
                <a:hlinkClick r:id="rId5"/>
              </a:rPr>
              <a:t>(</a:t>
            </a:r>
            <a:r>
              <a:rPr lang="zh-TW" altLang="en-US" sz="2400" dirty="0">
                <a:hlinkClick r:id="rId5"/>
              </a:rPr>
              <a:t>韋瓦第</a:t>
            </a:r>
            <a:r>
              <a:rPr lang="en-US" altLang="zh-TW" sz="2400" dirty="0" smtClean="0">
                <a:hlinkClick r:id="rId5"/>
              </a:rPr>
              <a:t>)</a:t>
            </a:r>
            <a:endParaRPr lang="en-US" altLang="zh-TW" sz="2400" dirty="0" smtClean="0"/>
          </a:p>
          <a:p>
            <a:pPr>
              <a:lnSpc>
                <a:spcPts val="4000"/>
              </a:lnSpc>
              <a:defRPr/>
            </a:pPr>
            <a:r>
              <a:rPr lang="en-US" altLang="zh-TW" sz="2400" b="1" dirty="0">
                <a:hlinkClick r:id="rId6"/>
              </a:rPr>
              <a:t>Vivaldi: The four seasons (Spring)</a:t>
            </a:r>
            <a:endParaRPr lang="en-US" altLang="zh-TW" sz="2400" b="1" dirty="0"/>
          </a:p>
          <a:p>
            <a:pPr>
              <a:lnSpc>
                <a:spcPts val="4000"/>
              </a:lnSpc>
              <a:defRPr/>
            </a:pPr>
            <a:r>
              <a:rPr lang="en-US" altLang="zh-TW" sz="2400" b="1" dirty="0" smtClean="0">
                <a:hlinkClick r:id="rId7"/>
              </a:rPr>
              <a:t>Vivaldi </a:t>
            </a:r>
            <a:r>
              <a:rPr lang="en-US" altLang="zh-TW" sz="2400" b="1" dirty="0">
                <a:hlinkClick r:id="rId7"/>
              </a:rPr>
              <a:t>Autumn The Four Seasons High Quality</a:t>
            </a:r>
            <a:endParaRPr lang="en-US" altLang="zh-TW" sz="2400" b="1" dirty="0"/>
          </a:p>
          <a:p>
            <a:pPr marL="0" indent="0">
              <a:lnSpc>
                <a:spcPts val="4000"/>
              </a:lnSpc>
              <a:buFont typeface="Arial" charset="0"/>
              <a:buNone/>
              <a:defRPr/>
            </a:pPr>
            <a:r>
              <a:rPr lang="zh-TW" altLang="en-US" sz="2400" dirty="0" smtClean="0"/>
              <a:t/>
            </a:r>
            <a:br>
              <a:rPr lang="zh-TW" altLang="en-US" sz="2400" dirty="0" smtClean="0"/>
            </a:br>
            <a:r>
              <a:rPr lang="en-US" altLang="zh-TW" sz="2400" dirty="0" smtClean="0"/>
              <a:t/>
            </a:r>
            <a:br>
              <a:rPr lang="en-US" altLang="zh-TW" sz="2400" dirty="0" smtClean="0"/>
            </a:br>
            <a:endParaRPr lang="zh-TW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-234950" y="-114300"/>
            <a:ext cx="9648825" cy="621030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2" name="矩形 1"/>
          <p:cNvSpPr/>
          <p:nvPr/>
        </p:nvSpPr>
        <p:spPr>
          <a:xfrm>
            <a:off x="-900113" y="1189038"/>
            <a:ext cx="11233151" cy="3887787"/>
          </a:xfrm>
          <a:prstGeom prst="rect">
            <a:avLst/>
          </a:prstGeom>
          <a:blipFill dpi="0" rotWithShape="1">
            <a:blip r:embed="rId2">
              <a:alphaModFix amt="10000"/>
            </a:blip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250825" y="396875"/>
            <a:ext cx="3457575" cy="7683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4400" b="1" dirty="0"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CONTENTS</a:t>
            </a:r>
            <a:endParaRPr kumimoji="0" lang="zh-TW" alt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31913" y="1325563"/>
            <a:ext cx="6418262" cy="4038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♪"/>
              <a:defRPr/>
            </a:pPr>
            <a:r>
              <a:rPr lang="zh-TW" alt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樂曲介紹</a:t>
            </a:r>
            <a:endParaRPr lang="en-US" altLang="zh-TW" sz="3600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algn="just" eaLnBrk="1" fontAlgn="auto" hangingPunct="1">
              <a:lnSpc>
                <a:spcPts val="5000"/>
              </a:lnSpc>
              <a:spcAft>
                <a:spcPts val="0"/>
              </a:spcAft>
              <a:buFont typeface="Arial" pitchFamily="34" charset="0"/>
              <a:buChar char="♪"/>
              <a:defRPr/>
            </a:pPr>
            <a:r>
              <a:rPr lang="en-US" altLang="zh-TW" sz="3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E</a:t>
            </a:r>
            <a:r>
              <a:rPr lang="zh-TW" altLang="en-US" sz="3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大調第一號協奏曲</a:t>
            </a:r>
            <a:r>
              <a:rPr lang="en-US" altLang="zh-TW" sz="3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『</a:t>
            </a:r>
            <a:r>
              <a:rPr lang="zh-TW" altLang="en-US" sz="3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春季</a:t>
            </a:r>
            <a:r>
              <a:rPr lang="en-US" altLang="zh-TW" sz="3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』</a:t>
            </a:r>
            <a:r>
              <a:rPr lang="zh-TW" altLang="en-US" sz="3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</a:t>
            </a:r>
            <a:endParaRPr lang="en-US" altLang="zh-TW" sz="36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algn="just" eaLnBrk="1" fontAlgn="auto" hangingPunct="1">
              <a:lnSpc>
                <a:spcPts val="5000"/>
              </a:lnSpc>
              <a:spcAft>
                <a:spcPts val="0"/>
              </a:spcAft>
              <a:buFont typeface="Arial" pitchFamily="34" charset="0"/>
              <a:buChar char="♪"/>
              <a:defRPr/>
            </a:pPr>
            <a:r>
              <a:rPr lang="zh-TW" altLang="en-US" sz="35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35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G</a:t>
            </a:r>
            <a:r>
              <a:rPr lang="zh-TW" altLang="en-US" sz="35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小調第二號協奏曲</a:t>
            </a:r>
            <a:r>
              <a:rPr lang="en-US" altLang="zh-TW" sz="35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『</a:t>
            </a:r>
            <a:r>
              <a:rPr lang="zh-TW" altLang="en-US" sz="35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夏季</a:t>
            </a:r>
            <a:r>
              <a:rPr lang="en-US" altLang="zh-TW" sz="35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』</a:t>
            </a:r>
          </a:p>
          <a:p>
            <a:pPr algn="just" eaLnBrk="1" fontAlgn="auto" hangingPunct="1">
              <a:lnSpc>
                <a:spcPts val="5000"/>
              </a:lnSpc>
              <a:spcAft>
                <a:spcPts val="0"/>
              </a:spcAft>
              <a:buFont typeface="Arial" pitchFamily="34" charset="0"/>
              <a:buChar char="♪"/>
              <a:defRPr/>
            </a:pPr>
            <a:r>
              <a:rPr lang="zh-TW" altLang="en-US" sz="355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355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F</a:t>
            </a:r>
            <a:r>
              <a:rPr lang="zh-TW" altLang="en-US" sz="355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大調第三號協奏曲</a:t>
            </a:r>
            <a:r>
              <a:rPr lang="en-US" altLang="zh-TW" sz="355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『</a:t>
            </a:r>
            <a:r>
              <a:rPr lang="zh-TW" altLang="en-US" sz="355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秋季</a:t>
            </a:r>
            <a:r>
              <a:rPr lang="en-US" altLang="zh-TW" sz="355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』</a:t>
            </a:r>
          </a:p>
          <a:p>
            <a:pPr algn="just" eaLnBrk="1" fontAlgn="auto" hangingPunct="1">
              <a:lnSpc>
                <a:spcPts val="5000"/>
              </a:lnSpc>
              <a:spcAft>
                <a:spcPts val="0"/>
              </a:spcAft>
              <a:buFont typeface="Arial" pitchFamily="34" charset="0"/>
              <a:buChar char="♪"/>
              <a:defRPr/>
            </a:pPr>
            <a:r>
              <a:rPr lang="zh-TW" altLang="en-US" sz="35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35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F</a:t>
            </a:r>
            <a:r>
              <a:rPr lang="zh-TW" altLang="en-US" sz="35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小調第四號協奏曲</a:t>
            </a:r>
            <a:r>
              <a:rPr lang="en-US" altLang="zh-TW" sz="35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『</a:t>
            </a:r>
            <a:r>
              <a:rPr lang="zh-TW" altLang="en-US" sz="35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冬季</a:t>
            </a:r>
            <a:r>
              <a:rPr lang="en-US" altLang="zh-TW" sz="35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』</a:t>
            </a:r>
            <a:endParaRPr lang="zh-TW" altLang="en-US" sz="355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♪"/>
              <a:defRPr/>
            </a:pPr>
            <a:endParaRPr lang="zh-TW" altLang="en-US" sz="3600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群組 3"/>
          <p:cNvGrpSpPr>
            <a:grpSpLocks/>
          </p:cNvGrpSpPr>
          <p:nvPr/>
        </p:nvGrpSpPr>
        <p:grpSpPr bwMode="auto">
          <a:xfrm>
            <a:off x="539750" y="2282825"/>
            <a:ext cx="8064500" cy="1368425"/>
            <a:chOff x="395536" y="2052588"/>
            <a:chExt cx="8064896" cy="1368152"/>
          </a:xfrm>
        </p:grpSpPr>
        <p:sp>
          <p:nvSpPr>
            <p:cNvPr id="2" name="矩形 1"/>
            <p:cNvSpPr/>
            <p:nvPr/>
          </p:nvSpPr>
          <p:spPr>
            <a:xfrm>
              <a:off x="395536" y="2052588"/>
              <a:ext cx="8064896" cy="1368152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2800" dirty="0">
                  <a:solidFill>
                    <a:schemeClr val="bg1">
                      <a:lumMod val="9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itchFamily="34" charset="-120"/>
                  <a:ea typeface="微軟正黑體" pitchFamily="34" charset="-120"/>
                </a:rPr>
                <a:t>  調和的靈感</a:t>
              </a:r>
              <a:endParaRPr kumimoji="0" lang="en-US" altLang="zh-TW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dirty="0"/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dirty="0"/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 dirty="0"/>
            </a:p>
          </p:txBody>
        </p:sp>
        <p:sp>
          <p:nvSpPr>
            <p:cNvPr id="3" name="矩形 2"/>
            <p:cNvSpPr/>
            <p:nvPr/>
          </p:nvSpPr>
          <p:spPr>
            <a:xfrm>
              <a:off x="466978" y="2577946"/>
              <a:ext cx="7922014" cy="77930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2400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  包含</a:t>
              </a:r>
              <a:r>
                <a:rPr kumimoji="0" lang="en-US" altLang="zh-TW" sz="2400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12</a:t>
              </a:r>
              <a:r>
                <a:rPr kumimoji="0" lang="zh-TW" altLang="en-US" sz="2400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首</a:t>
              </a:r>
              <a:r>
                <a:rPr kumimoji="0" lang="zh-TW" altLang="en-US" sz="2400" dirty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不同樂器</a:t>
              </a:r>
              <a:r>
                <a:rPr kumimoji="0" lang="zh-TW" altLang="en-US" sz="2400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和編制的協奏曲</a:t>
              </a:r>
            </a:p>
          </p:txBody>
        </p:sp>
      </p:grpSp>
      <p:grpSp>
        <p:nvGrpSpPr>
          <p:cNvPr id="5" name="群組 4"/>
          <p:cNvGrpSpPr>
            <a:grpSpLocks/>
          </p:cNvGrpSpPr>
          <p:nvPr/>
        </p:nvGrpSpPr>
        <p:grpSpPr bwMode="auto">
          <a:xfrm>
            <a:off x="539750" y="4213225"/>
            <a:ext cx="8064500" cy="1368425"/>
            <a:chOff x="395536" y="2052588"/>
            <a:chExt cx="8064896" cy="1368152"/>
          </a:xfrm>
        </p:grpSpPr>
        <p:sp>
          <p:nvSpPr>
            <p:cNvPr id="6" name="矩形 5"/>
            <p:cNvSpPr/>
            <p:nvPr/>
          </p:nvSpPr>
          <p:spPr>
            <a:xfrm>
              <a:off x="395536" y="2052588"/>
              <a:ext cx="8064896" cy="136815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itchFamily="34" charset="-120"/>
                  <a:ea typeface="微軟正黑體" pitchFamily="34" charset="-120"/>
                </a:rPr>
                <a:t>  和聲與創意的嘗試</a:t>
              </a:r>
              <a:endParaRPr kumimoji="0" lang="en-US" altLang="zh-TW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itchFamily="34" charset="-120"/>
                  <a:ea typeface="微軟正黑體" pitchFamily="34" charset="-120"/>
                </a:rPr>
                <a:t>0</a:t>
              </a:r>
              <a:endParaRPr kumimoji="0" lang="en-US" altLang="zh-TW" sz="1400" dirty="0">
                <a:latin typeface="微軟正黑體" pitchFamily="34" charset="-120"/>
                <a:ea typeface="微軟正黑體" pitchFamily="34" charset="-120"/>
              </a:endParaRPr>
            </a:p>
            <a:p>
              <a:pPr indent="1778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dirty="0"/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 dirty="0"/>
            </a:p>
          </p:txBody>
        </p:sp>
        <p:sp>
          <p:nvSpPr>
            <p:cNvPr id="7" name="矩形 6"/>
            <p:cNvSpPr/>
            <p:nvPr/>
          </p:nvSpPr>
          <p:spPr>
            <a:xfrm>
              <a:off x="466978" y="2577946"/>
              <a:ext cx="7922014" cy="77930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2400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  </a:t>
              </a:r>
              <a:r>
                <a:rPr kumimoji="0" lang="en-US" altLang="zh-TW" sz="2400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12</a:t>
              </a:r>
              <a:r>
                <a:rPr kumimoji="0" lang="zh-TW" altLang="en-US" sz="2400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首則都是</a:t>
              </a:r>
              <a:r>
                <a:rPr kumimoji="0" lang="zh-TW" altLang="en-US" sz="2400" dirty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小提琴和絃樂團合奏</a:t>
              </a:r>
              <a:r>
                <a:rPr kumimoji="0" lang="zh-TW" altLang="en-US" sz="2400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的協奏曲</a:t>
              </a:r>
            </a:p>
          </p:txBody>
        </p:sp>
      </p:grp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539750" y="1189038"/>
            <a:ext cx="42878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0" lang="zh-TW" altLang="en-US" sz="3200">
                <a:latin typeface="微軟正黑體" pitchFamily="34" charset="-120"/>
                <a:ea typeface="微軟正黑體" pitchFamily="34" charset="-120"/>
              </a:rPr>
              <a:t>最具代表性的協奏曲集</a:t>
            </a:r>
          </a:p>
        </p:txBody>
      </p:sp>
      <p:cxnSp>
        <p:nvCxnSpPr>
          <p:cNvPr id="10" name="直線接點 9"/>
          <p:cNvCxnSpPr/>
          <p:nvPr/>
        </p:nvCxnSpPr>
        <p:spPr>
          <a:xfrm>
            <a:off x="323850" y="1773238"/>
            <a:ext cx="4679950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539750" y="1189038"/>
            <a:ext cx="42878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0" lang="zh-TW" altLang="en-US" sz="3200">
                <a:latin typeface="微軟正黑體" pitchFamily="34" charset="-120"/>
                <a:ea typeface="微軟正黑體" pitchFamily="34" charset="-120"/>
              </a:rPr>
              <a:t>風行三百年的流行音樂</a:t>
            </a:r>
          </a:p>
        </p:txBody>
      </p:sp>
      <p:cxnSp>
        <p:nvCxnSpPr>
          <p:cNvPr id="3" name="直線接點 2"/>
          <p:cNvCxnSpPr/>
          <p:nvPr/>
        </p:nvCxnSpPr>
        <p:spPr>
          <a:xfrm>
            <a:off x="323850" y="1773238"/>
            <a:ext cx="4679950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0" name="群組 89"/>
          <p:cNvGrpSpPr>
            <a:grpSpLocks/>
          </p:cNvGrpSpPr>
          <p:nvPr/>
        </p:nvGrpSpPr>
        <p:grpSpPr bwMode="auto">
          <a:xfrm>
            <a:off x="1908175" y="1836738"/>
            <a:ext cx="5040313" cy="4181475"/>
            <a:chOff x="1907703" y="1836564"/>
            <a:chExt cx="5040561" cy="4182182"/>
          </a:xfrm>
        </p:grpSpPr>
        <p:sp>
          <p:nvSpPr>
            <p:cNvPr id="90117" name="Rectangle 7"/>
            <p:cNvSpPr>
              <a:spLocks noChangeArrowheads="1"/>
            </p:cNvSpPr>
            <p:nvPr/>
          </p:nvSpPr>
          <p:spPr bwMode="auto">
            <a:xfrm>
              <a:off x="1908175" y="1837311"/>
              <a:ext cx="4968081" cy="4168605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zh-TW" altLang="en-US"/>
            </a:p>
          </p:txBody>
        </p:sp>
        <p:sp>
          <p:nvSpPr>
            <p:cNvPr id="90118" name="Rectangle 8"/>
            <p:cNvSpPr>
              <a:spLocks noChangeArrowheads="1"/>
            </p:cNvSpPr>
            <p:nvPr/>
          </p:nvSpPr>
          <p:spPr bwMode="auto">
            <a:xfrm>
              <a:off x="1908175" y="1853922"/>
              <a:ext cx="2512998" cy="2055974"/>
            </a:xfrm>
            <a:prstGeom prst="rect">
              <a:avLst/>
            </a:prstGeom>
            <a:solidFill>
              <a:srgbClr val="FF505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zh-TW" altLang="en-US"/>
            </a:p>
          </p:txBody>
        </p:sp>
        <p:sp>
          <p:nvSpPr>
            <p:cNvPr id="90119" name="Rectangle 9"/>
            <p:cNvSpPr>
              <a:spLocks noChangeArrowheads="1"/>
            </p:cNvSpPr>
            <p:nvPr/>
          </p:nvSpPr>
          <p:spPr bwMode="auto">
            <a:xfrm>
              <a:off x="1908175" y="3893285"/>
              <a:ext cx="2512998" cy="2112631"/>
            </a:xfrm>
            <a:prstGeom prst="rect">
              <a:avLst/>
            </a:prstGeom>
            <a:solidFill>
              <a:srgbClr val="3399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399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zh-TW" altLang="en-US"/>
            </a:p>
          </p:txBody>
        </p:sp>
        <p:sp>
          <p:nvSpPr>
            <p:cNvPr id="90120" name="Rectangle 10"/>
            <p:cNvSpPr>
              <a:spLocks noChangeArrowheads="1"/>
            </p:cNvSpPr>
            <p:nvPr/>
          </p:nvSpPr>
          <p:spPr bwMode="auto">
            <a:xfrm>
              <a:off x="4421173" y="3893284"/>
              <a:ext cx="2455083" cy="2112631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zh-TW" altLang="en-US"/>
            </a:p>
          </p:txBody>
        </p:sp>
        <p:sp>
          <p:nvSpPr>
            <p:cNvPr id="84" name="Oval 11"/>
            <p:cNvSpPr>
              <a:spLocks noChangeArrowheads="1"/>
            </p:cNvSpPr>
            <p:nvPr/>
          </p:nvSpPr>
          <p:spPr bwMode="auto">
            <a:xfrm>
              <a:off x="3708017" y="3189343"/>
              <a:ext cx="1368492" cy="136865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514350" indent="-514350" algn="ctr" fontAlgn="auto">
                <a:spcBef>
                  <a:spcPts val="0"/>
                </a:spcBef>
                <a:spcAft>
                  <a:spcPts val="0"/>
                </a:spcAft>
                <a:buFontTx/>
                <a:buAutoNum type="ea1ChtPlain" startAt="4"/>
                <a:defRPr/>
              </a:pPr>
              <a:r>
                <a:rPr kumimoji="0" lang="zh-TW" alt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itchFamily="34" charset="-120"/>
                  <a:ea typeface="微軟正黑體" pitchFamily="34" charset="-120"/>
                </a:rPr>
                <a:t>季</a:t>
              </a:r>
              <a:endParaRPr kumimoji="0" lang="en-US" altLang="zh-TW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17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itchFamily="34" charset="-120"/>
                  <a:ea typeface="微軟正黑體" pitchFamily="34" charset="-120"/>
                </a:rPr>
                <a:t>誕生</a:t>
              </a:r>
              <a:r>
                <a:rPr kumimoji="0" lang="en-US" altLang="zh-TW" sz="17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itchFamily="34" charset="-120"/>
                  <a:ea typeface="微軟正黑體" pitchFamily="34" charset="-120"/>
                </a:rPr>
                <a:t>1725</a:t>
              </a:r>
              <a:r>
                <a:rPr kumimoji="0" lang="zh-TW" altLang="en-US" sz="17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itchFamily="34" charset="-120"/>
                  <a:ea typeface="微軟正黑體" pitchFamily="34" charset="-120"/>
                </a:rPr>
                <a:t>年</a:t>
              </a:r>
            </a:p>
          </p:txBody>
        </p:sp>
        <p:sp>
          <p:nvSpPr>
            <p:cNvPr id="90122" name="Text Box 15"/>
            <p:cNvSpPr txBox="1">
              <a:spLocks noChangeArrowheads="1"/>
            </p:cNvSpPr>
            <p:nvPr/>
          </p:nvSpPr>
          <p:spPr bwMode="auto">
            <a:xfrm>
              <a:off x="4572001" y="1836564"/>
              <a:ext cx="2304256" cy="19082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kumimoji="0" lang="zh-TW" altLang="en-US" sz="3600" b="1"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rPr>
                <a:t>十四行詩</a:t>
              </a:r>
              <a:r>
                <a:rPr kumimoji="0" lang="zh-TW" altLang="en-US" b="1"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rPr>
                <a:t> </a:t>
              </a:r>
            </a:p>
            <a:p>
              <a:pPr algn="r" eaLnBrk="1" hangingPunct="1">
                <a:lnSpc>
                  <a:spcPts val="2200"/>
                </a:lnSpc>
                <a:spcBef>
                  <a:spcPct val="50000"/>
                </a:spcBef>
              </a:pPr>
              <a:r>
                <a:rPr kumimoji="0" lang="zh-TW" altLang="en-US"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rPr>
                <a:t>描述曲中氣氛與場景</a:t>
              </a:r>
              <a:endParaRPr kumimoji="0" lang="en-US" altLang="zh-TW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algn="r" eaLnBrk="1" hangingPunct="1">
                <a:lnSpc>
                  <a:spcPts val="2200"/>
                </a:lnSpc>
                <a:spcBef>
                  <a:spcPct val="50000"/>
                </a:spcBef>
              </a:pPr>
              <a:r>
                <a:rPr kumimoji="0" lang="zh-TW" altLang="en-US"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rPr>
                <a:t>表達對自然的看法</a:t>
              </a:r>
            </a:p>
            <a:p>
              <a:pPr algn="r" eaLnBrk="1" hangingPunct="1">
                <a:lnSpc>
                  <a:spcPts val="2200"/>
                </a:lnSpc>
                <a:spcBef>
                  <a:spcPct val="50000"/>
                </a:spcBef>
              </a:pPr>
              <a:r>
                <a:rPr kumimoji="0" lang="zh-TW" altLang="en-US"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rPr>
                <a:t>當作記號和節點</a:t>
              </a:r>
              <a:endParaRPr kumimoji="0" lang="en-US" altLang="zh-TW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90123" name="Text Box 16"/>
            <p:cNvSpPr txBox="1">
              <a:spLocks noChangeArrowheads="1"/>
            </p:cNvSpPr>
            <p:nvPr/>
          </p:nvSpPr>
          <p:spPr bwMode="auto">
            <a:xfrm>
              <a:off x="1947585" y="1846245"/>
              <a:ext cx="2048351" cy="23288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0" lang="zh-TW" altLang="en-US" sz="3600" b="1"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rPr>
                <a:t>樂曲名稱</a:t>
              </a:r>
              <a:r>
                <a:rPr kumimoji="0" lang="zh-TW" altLang="en-US" b="1"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rPr>
                <a:t> </a:t>
              </a:r>
              <a:r>
                <a:rPr kumimoji="0" lang="zh-TW" altLang="en-US"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rPr>
                <a:t> </a:t>
              </a:r>
            </a:p>
            <a:p>
              <a:pPr eaLnBrk="1" hangingPunct="1">
                <a:lnSpc>
                  <a:spcPts val="2200"/>
                </a:lnSpc>
                <a:spcBef>
                  <a:spcPct val="50000"/>
                </a:spcBef>
              </a:pPr>
              <a:r>
                <a:rPr kumimoji="0" lang="zh-TW" altLang="en-US"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rPr>
                <a:t>標題音樂中的名作</a:t>
              </a:r>
              <a:endParaRPr kumimoji="0" lang="en-US" altLang="zh-TW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eaLnBrk="1" hangingPunct="1">
                <a:lnSpc>
                  <a:spcPts val="2200"/>
                </a:lnSpc>
                <a:spcBef>
                  <a:spcPct val="50000"/>
                </a:spcBef>
              </a:pPr>
              <a:r>
                <a:rPr kumimoji="0" lang="zh-TW" altLang="en-US"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rPr>
                <a:t>智慧與幻想的結合</a:t>
              </a:r>
              <a:endParaRPr kumimoji="0" lang="en-US" altLang="zh-TW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eaLnBrk="1" hangingPunct="1">
                <a:lnSpc>
                  <a:spcPts val="2200"/>
                </a:lnSpc>
                <a:spcBef>
                  <a:spcPct val="50000"/>
                </a:spcBef>
              </a:pPr>
              <a:r>
                <a:rPr kumimoji="0" lang="zh-TW" altLang="en-US"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rPr>
                <a:t>保持貴族風範</a:t>
              </a:r>
              <a:endParaRPr kumimoji="0" lang="en-US" altLang="zh-TW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eaLnBrk="1" hangingPunct="1">
                <a:lnSpc>
                  <a:spcPts val="2200"/>
                </a:lnSpc>
                <a:spcBef>
                  <a:spcPct val="50000"/>
                </a:spcBef>
              </a:pPr>
              <a:endParaRPr kumimoji="0" lang="zh-TW" altLang="en-US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90124" name="Text Box 18"/>
            <p:cNvSpPr txBox="1">
              <a:spLocks noChangeArrowheads="1"/>
            </p:cNvSpPr>
            <p:nvPr/>
          </p:nvSpPr>
          <p:spPr bwMode="auto">
            <a:xfrm>
              <a:off x="1907703" y="4125920"/>
              <a:ext cx="2484511" cy="1892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0" lang="zh-TW" altLang="en-US" sz="3600" b="1"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rPr>
                <a:t>獨特風格</a:t>
              </a:r>
            </a:p>
            <a:p>
              <a:pPr eaLnBrk="1" hangingPunct="1">
                <a:spcBef>
                  <a:spcPct val="50000"/>
                </a:spcBef>
              </a:pPr>
              <a:r>
                <a:rPr kumimoji="0" lang="zh-TW" altLang="en-US">
                  <a:solidFill>
                    <a:schemeClr val="bg1"/>
                  </a:solidFill>
                  <a:latin typeface="華康粗黑體(P)" pitchFamily="34" charset="-120"/>
                  <a:ea typeface="華康粗黑體(P)" pitchFamily="34" charset="-120"/>
                </a:rPr>
                <a:t>感受威尼斯式風格</a:t>
              </a:r>
              <a:endParaRPr kumimoji="0" lang="en-US" altLang="zh-TW">
                <a:solidFill>
                  <a:schemeClr val="bg1"/>
                </a:solidFill>
                <a:latin typeface="華康粗黑體(P)" pitchFamily="34" charset="-120"/>
                <a:ea typeface="華康粗黑體(P)" pitchFamily="34" charset="-120"/>
              </a:endParaRPr>
            </a:p>
            <a:p>
              <a:pPr eaLnBrk="1" hangingPunct="1">
                <a:spcBef>
                  <a:spcPct val="50000"/>
                </a:spcBef>
              </a:pPr>
              <a:r>
                <a:rPr kumimoji="0" lang="zh-TW" altLang="en-US">
                  <a:solidFill>
                    <a:schemeClr val="bg1"/>
                  </a:solidFill>
                  <a:latin typeface="華康粗黑體(P)" pitchFamily="34" charset="-120"/>
                  <a:ea typeface="華康粗黑體(P)" pitchFamily="34" charset="-120"/>
                </a:rPr>
                <a:t>充滿古代樸質淳厚意味</a:t>
              </a:r>
              <a:endParaRPr kumimoji="0" lang="en-US" altLang="zh-TW">
                <a:solidFill>
                  <a:schemeClr val="bg1"/>
                </a:solidFill>
                <a:latin typeface="華康粗黑體(P)" pitchFamily="34" charset="-120"/>
                <a:ea typeface="華康粗黑體(P)" pitchFamily="34" charset="-120"/>
              </a:endParaRPr>
            </a:p>
            <a:p>
              <a:pPr eaLnBrk="1" hangingPunct="1">
                <a:spcBef>
                  <a:spcPct val="50000"/>
                </a:spcBef>
              </a:pPr>
              <a:r>
                <a:rPr kumimoji="0" lang="zh-TW" altLang="en-US">
                  <a:solidFill>
                    <a:schemeClr val="bg1"/>
                  </a:solidFill>
                  <a:latin typeface="華康粗黑體(P)" pitchFamily="34" charset="-120"/>
                  <a:ea typeface="華康粗黑體(P)" pitchFamily="34" charset="-120"/>
                </a:rPr>
                <a:t>巴洛克音樂魅力</a:t>
              </a:r>
            </a:p>
          </p:txBody>
        </p:sp>
        <p:sp>
          <p:nvSpPr>
            <p:cNvPr id="90125" name="Text Box 19"/>
            <p:cNvSpPr txBox="1">
              <a:spLocks noChangeArrowheads="1"/>
            </p:cNvSpPr>
            <p:nvPr/>
          </p:nvSpPr>
          <p:spPr bwMode="auto">
            <a:xfrm>
              <a:off x="4363994" y="4125920"/>
              <a:ext cx="2584270" cy="1892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kumimoji="0" lang="zh-TW" altLang="en-US" sz="3600" b="1"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rPr>
                <a:t>高度讚譽</a:t>
              </a:r>
              <a:endParaRPr kumimoji="0" lang="zh-TW" altLang="en-US" b="1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algn="r" eaLnBrk="1" hangingPunct="1">
                <a:spcBef>
                  <a:spcPct val="50000"/>
                </a:spcBef>
              </a:pPr>
              <a:r>
                <a:rPr kumimoji="0" lang="zh-TW" altLang="en-US">
                  <a:solidFill>
                    <a:schemeClr val="bg1"/>
                  </a:solidFill>
                  <a:latin typeface="華康粗黑體(P)" pitchFamily="34" charset="-120"/>
                  <a:ea typeface="華康粗黑體(P)" pitchFamily="34" charset="-120"/>
                </a:rPr>
                <a:t>路易十五親自指揮演出</a:t>
              </a:r>
              <a:endParaRPr kumimoji="0" lang="en-US" altLang="zh-TW">
                <a:solidFill>
                  <a:schemeClr val="bg1"/>
                </a:solidFill>
                <a:latin typeface="華康粗黑體(P)" pitchFamily="34" charset="-120"/>
                <a:ea typeface="華康粗黑體(P)" pitchFamily="34" charset="-120"/>
              </a:endParaRPr>
            </a:p>
            <a:p>
              <a:pPr algn="r" eaLnBrk="1" hangingPunct="1">
                <a:spcBef>
                  <a:spcPct val="50000"/>
                </a:spcBef>
              </a:pPr>
              <a:r>
                <a:rPr kumimoji="0" lang="en-US" altLang="zh-TW">
                  <a:solidFill>
                    <a:schemeClr val="bg1"/>
                  </a:solidFill>
                  <a:latin typeface="華康粗黑體(P)" pitchFamily="34" charset="-120"/>
                  <a:ea typeface="華康粗黑體(P)" pitchFamily="34" charset="-120"/>
                </a:rPr>
                <a:t>1725</a:t>
              </a:r>
              <a:r>
                <a:rPr kumimoji="0" lang="zh-TW" altLang="en-US">
                  <a:solidFill>
                    <a:schemeClr val="bg1"/>
                  </a:solidFill>
                  <a:latin typeface="華康粗黑體(P)" pitchFamily="34" charset="-120"/>
                  <a:ea typeface="華康粗黑體(P)" pitchFamily="34" charset="-120"/>
                </a:rPr>
                <a:t>年阿姆斯特丹出版</a:t>
              </a:r>
              <a:endParaRPr kumimoji="0" lang="en-US" altLang="zh-TW">
                <a:solidFill>
                  <a:schemeClr val="bg1"/>
                </a:solidFill>
                <a:latin typeface="華康粗黑體(P)" pitchFamily="34" charset="-120"/>
                <a:ea typeface="華康粗黑體(P)" pitchFamily="34" charset="-120"/>
              </a:endParaRPr>
            </a:p>
            <a:p>
              <a:pPr algn="r" eaLnBrk="1" hangingPunct="1">
                <a:spcBef>
                  <a:spcPct val="50000"/>
                </a:spcBef>
              </a:pPr>
              <a:r>
                <a:rPr kumimoji="0" lang="en-US" altLang="zh-TW">
                  <a:solidFill>
                    <a:schemeClr val="bg1"/>
                  </a:solidFill>
                  <a:latin typeface="華康粗黑體(P)" pitchFamily="34" charset="-120"/>
                  <a:ea typeface="華康粗黑體(P)" pitchFamily="34" charset="-120"/>
                </a:rPr>
                <a:t>1729</a:t>
              </a:r>
              <a:r>
                <a:rPr kumimoji="0" lang="zh-TW" altLang="en-US">
                  <a:solidFill>
                    <a:schemeClr val="bg1"/>
                  </a:solidFill>
                  <a:latin typeface="華康粗黑體(P)" pitchFamily="34" charset="-120"/>
                  <a:ea typeface="華康粗黑體(P)" pitchFamily="34" charset="-120"/>
                </a:rPr>
                <a:t>年巴黎出版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群組 10"/>
          <p:cNvGrpSpPr/>
          <p:nvPr/>
        </p:nvGrpSpPr>
        <p:grpSpPr>
          <a:xfrm>
            <a:off x="718017" y="1764555"/>
            <a:ext cx="7704856" cy="1152127"/>
            <a:chOff x="718017" y="1676502"/>
            <a:chExt cx="7704856" cy="167223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0" name="圓角矩形 19"/>
            <p:cNvSpPr/>
            <p:nvPr/>
          </p:nvSpPr>
          <p:spPr>
            <a:xfrm>
              <a:off x="718017" y="1676502"/>
              <a:ext cx="3996859" cy="1368152"/>
            </a:xfrm>
            <a:prstGeom prst="roundRect">
              <a:avLst>
                <a:gd name="adj" fmla="val 18789"/>
              </a:avLst>
            </a:prstGeom>
            <a:solidFill>
              <a:srgbClr val="00B050"/>
            </a:solidFill>
            <a:ln w="63500">
              <a:solidFill>
                <a:srgbClr val="00B050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lnSpc>
                  <a:spcPts val="15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dirty="0">
                  <a:latin typeface="微軟正黑體" pitchFamily="34" charset="-120"/>
                  <a:ea typeface="微軟正黑體" pitchFamily="34" charset="-120"/>
                </a:rPr>
                <a:t>第一樂章 </a:t>
              </a:r>
              <a:r>
                <a:rPr kumimoji="0" lang="en-US" altLang="zh-TW" dirty="0">
                  <a:latin typeface="微軟正黑體" pitchFamily="34" charset="-120"/>
                  <a:ea typeface="微軟正黑體" pitchFamily="34" charset="-120"/>
                </a:rPr>
                <a:t>- </a:t>
              </a:r>
              <a:r>
                <a:rPr kumimoji="0" lang="zh-TW" altLang="en-US" dirty="0">
                  <a:latin typeface="微軟正黑體" pitchFamily="34" charset="-120"/>
                  <a:ea typeface="微軟正黑體" pitchFamily="34" charset="-120"/>
                </a:rPr>
                <a:t>「春天來臨」 快板</a:t>
              </a:r>
            </a:p>
          </p:txBody>
        </p:sp>
        <p:sp>
          <p:nvSpPr>
            <p:cNvPr id="21" name="圓角矩形 20"/>
            <p:cNvSpPr/>
            <p:nvPr/>
          </p:nvSpPr>
          <p:spPr>
            <a:xfrm>
              <a:off x="718017" y="2196604"/>
              <a:ext cx="7704856" cy="1152128"/>
            </a:xfrm>
            <a:prstGeom prst="roundRect">
              <a:avLst>
                <a:gd name="adj" fmla="val 13882"/>
              </a:avLst>
            </a:prstGeom>
            <a:solidFill>
              <a:schemeClr val="bg1"/>
            </a:solidFill>
            <a:ln w="63500">
              <a:solidFill>
                <a:srgbClr val="00B050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2400" dirty="0">
                  <a:solidFill>
                    <a:srgbClr val="000000"/>
                  </a:solidFill>
                </a:rPr>
                <a:t>　　</a:t>
              </a:r>
              <a:r>
                <a:rPr kumimoji="0" lang="zh-TW" altLang="en-US" sz="2400" dirty="0">
                  <a:solidFill>
                    <a:srgbClr val="000000"/>
                  </a:solidFill>
                  <a:latin typeface="微軟正黑體" pitchFamily="34" charset="-120"/>
                  <a:ea typeface="微軟正黑體" pitchFamily="34" charset="-120"/>
                </a:rPr>
                <a:t>以快板表現迎接新春的喜悅。其明朗的氣氛因</a:t>
              </a:r>
              <a:r>
                <a:rPr kumimoji="0" lang="en-US" altLang="zh-TW" sz="2400" dirty="0">
                  <a:solidFill>
                    <a:srgbClr val="000000"/>
                  </a:solidFill>
                  <a:latin typeface="微軟正黑體" pitchFamily="34" charset="-120"/>
                  <a:ea typeface="微軟正黑體" pitchFamily="34" charset="-120"/>
                </a:rPr>
                <a:t/>
              </a:r>
              <a:br>
                <a:rPr kumimoji="0" lang="en-US" altLang="zh-TW" sz="2400" dirty="0">
                  <a:solidFill>
                    <a:srgbClr val="000000"/>
                  </a:solidFill>
                  <a:latin typeface="微軟正黑體" pitchFamily="34" charset="-120"/>
                  <a:ea typeface="微軟正黑體" pitchFamily="34" charset="-120"/>
                </a:rPr>
              </a:br>
              <a:r>
                <a:rPr kumimoji="0" lang="zh-TW" altLang="en-US" sz="2400" dirty="0">
                  <a:solidFill>
                    <a:srgbClr val="000000"/>
                  </a:solidFill>
                  <a:latin typeface="微軟正黑體" pitchFamily="34" charset="-120"/>
                  <a:ea typeface="微軟正黑體" pitchFamily="34" charset="-120"/>
                </a:rPr>
                <a:t>　　雷雨來襲而一時中斷。</a:t>
              </a:r>
            </a:p>
          </p:txBody>
        </p:sp>
      </p:grpSp>
      <p:grpSp>
        <p:nvGrpSpPr>
          <p:cNvPr id="22" name="群組 11"/>
          <p:cNvGrpSpPr/>
          <p:nvPr/>
        </p:nvGrpSpPr>
        <p:grpSpPr>
          <a:xfrm>
            <a:off x="718017" y="3204716"/>
            <a:ext cx="7704856" cy="1152128"/>
            <a:chOff x="718017" y="1676501"/>
            <a:chExt cx="7704856" cy="167223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3" name="圓角矩形 22"/>
            <p:cNvSpPr/>
            <p:nvPr/>
          </p:nvSpPr>
          <p:spPr>
            <a:xfrm>
              <a:off x="718017" y="1676501"/>
              <a:ext cx="3996859" cy="1368152"/>
            </a:xfrm>
            <a:prstGeom prst="roundRect">
              <a:avLst>
                <a:gd name="adj" fmla="val 18789"/>
              </a:avLst>
            </a:prstGeom>
            <a:solidFill>
              <a:srgbClr val="FF0000"/>
            </a:solidFill>
            <a:ln w="63500">
              <a:solidFill>
                <a:srgbClr val="FF0000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lnSpc>
                  <a:spcPts val="15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dirty="0">
                  <a:latin typeface="微軟正黑體" pitchFamily="34" charset="-120"/>
                  <a:ea typeface="微軟正黑體" pitchFamily="34" charset="-120"/>
                </a:rPr>
                <a:t>第二樂章 </a:t>
              </a:r>
              <a:r>
                <a:rPr kumimoji="0" lang="en-US" altLang="zh-TW" dirty="0">
                  <a:latin typeface="微軟正黑體" pitchFamily="34" charset="-120"/>
                  <a:ea typeface="微軟正黑體" pitchFamily="34" charset="-120"/>
                </a:rPr>
                <a:t>- </a:t>
              </a:r>
              <a:r>
                <a:rPr kumimoji="0" lang="zh-TW" altLang="en-US" dirty="0">
                  <a:latin typeface="微軟正黑體" pitchFamily="34" charset="-120"/>
                  <a:ea typeface="微軟正黑體" pitchFamily="34" charset="-120"/>
                </a:rPr>
                <a:t>「牧羊人在小睡」 最緩版</a:t>
              </a:r>
            </a:p>
          </p:txBody>
        </p:sp>
        <p:sp>
          <p:nvSpPr>
            <p:cNvPr id="24" name="圓角矩形 23"/>
            <p:cNvSpPr/>
            <p:nvPr/>
          </p:nvSpPr>
          <p:spPr>
            <a:xfrm>
              <a:off x="718017" y="2196604"/>
              <a:ext cx="7704856" cy="1152128"/>
            </a:xfrm>
            <a:prstGeom prst="roundRect">
              <a:avLst>
                <a:gd name="adj" fmla="val 13882"/>
              </a:avLst>
            </a:prstGeom>
            <a:solidFill>
              <a:schemeClr val="bg1"/>
            </a:solidFill>
            <a:ln w="63500">
              <a:solidFill>
                <a:srgbClr val="FF0000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2400" dirty="0">
                  <a:solidFill>
                    <a:srgbClr val="000000"/>
                  </a:solidFill>
                  <a:latin typeface="微軟正黑體" pitchFamily="34" charset="-120"/>
                  <a:ea typeface="微軟正黑體" pitchFamily="34" charset="-120"/>
                </a:rPr>
                <a:t>　　運用最緩板，由獨奏小提琴描寫出在草原上打盹</a:t>
              </a:r>
              <a:r>
                <a:rPr kumimoji="0" lang="en-US" altLang="zh-TW" sz="2400" dirty="0">
                  <a:solidFill>
                    <a:srgbClr val="000000"/>
                  </a:solidFill>
                  <a:latin typeface="微軟正黑體" pitchFamily="34" charset="-120"/>
                  <a:ea typeface="微軟正黑體" pitchFamily="34" charset="-120"/>
                </a:rPr>
                <a:t/>
              </a:r>
              <a:br>
                <a:rPr kumimoji="0" lang="en-US" altLang="zh-TW" sz="2400" dirty="0">
                  <a:solidFill>
                    <a:srgbClr val="000000"/>
                  </a:solidFill>
                  <a:latin typeface="微軟正黑體" pitchFamily="34" charset="-120"/>
                  <a:ea typeface="微軟正黑體" pitchFamily="34" charset="-120"/>
                </a:rPr>
              </a:br>
              <a:r>
                <a:rPr kumimoji="0" lang="zh-TW" altLang="en-US" sz="2400" dirty="0">
                  <a:solidFill>
                    <a:srgbClr val="000000"/>
                  </a:solidFill>
                  <a:latin typeface="微軟正黑體" pitchFamily="34" charset="-120"/>
                  <a:ea typeface="微軟正黑體" pitchFamily="34" charset="-120"/>
                </a:rPr>
                <a:t>　　的牧羊人。</a:t>
              </a:r>
            </a:p>
          </p:txBody>
        </p:sp>
      </p:grpSp>
      <p:grpSp>
        <p:nvGrpSpPr>
          <p:cNvPr id="25" name="群組 14"/>
          <p:cNvGrpSpPr/>
          <p:nvPr/>
        </p:nvGrpSpPr>
        <p:grpSpPr>
          <a:xfrm>
            <a:off x="718017" y="4641291"/>
            <a:ext cx="7704856" cy="1152128"/>
            <a:chOff x="718017" y="1676501"/>
            <a:chExt cx="7704856" cy="167223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6" name="圓角矩形 25"/>
            <p:cNvSpPr/>
            <p:nvPr/>
          </p:nvSpPr>
          <p:spPr>
            <a:xfrm>
              <a:off x="718017" y="1676501"/>
              <a:ext cx="3925421" cy="1368152"/>
            </a:xfrm>
            <a:prstGeom prst="roundRect">
              <a:avLst>
                <a:gd name="adj" fmla="val 18789"/>
              </a:avLst>
            </a:prstGeom>
            <a:solidFill>
              <a:srgbClr val="FFC000"/>
            </a:solidFill>
            <a:ln w="63500">
              <a:solidFill>
                <a:srgbClr val="FFC000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lnSpc>
                  <a:spcPts val="15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dirty="0">
                  <a:latin typeface="微軟正黑體" pitchFamily="34" charset="-120"/>
                  <a:ea typeface="微軟正黑體" pitchFamily="34" charset="-120"/>
                </a:rPr>
                <a:t>第三樂章 </a:t>
              </a:r>
              <a:r>
                <a:rPr kumimoji="0" lang="en-US" altLang="zh-TW" dirty="0">
                  <a:latin typeface="微軟正黑體" pitchFamily="34" charset="-120"/>
                  <a:ea typeface="微軟正黑體" pitchFamily="34" charset="-120"/>
                </a:rPr>
                <a:t>- </a:t>
              </a:r>
              <a:r>
                <a:rPr kumimoji="0" lang="zh-TW" altLang="en-US" dirty="0">
                  <a:latin typeface="微軟正黑體" pitchFamily="34" charset="-120"/>
                  <a:ea typeface="微軟正黑體" pitchFamily="34" charset="-120"/>
                </a:rPr>
                <a:t>「田園之舞」 快板</a:t>
              </a:r>
            </a:p>
          </p:txBody>
        </p:sp>
        <p:sp>
          <p:nvSpPr>
            <p:cNvPr id="27" name="圓角矩形 26"/>
            <p:cNvSpPr/>
            <p:nvPr/>
          </p:nvSpPr>
          <p:spPr>
            <a:xfrm>
              <a:off x="718017" y="2196604"/>
              <a:ext cx="7704856" cy="1152128"/>
            </a:xfrm>
            <a:prstGeom prst="roundRect">
              <a:avLst>
                <a:gd name="adj" fmla="val 13882"/>
              </a:avLst>
            </a:prstGeom>
            <a:solidFill>
              <a:schemeClr val="bg1"/>
            </a:solidFill>
            <a:ln w="63500">
              <a:solidFill>
                <a:srgbClr val="FFC000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TW" altLang="en-US" sz="2400" dirty="0">
                  <a:solidFill>
                    <a:srgbClr val="000000"/>
                  </a:solidFill>
                  <a:latin typeface="微軟正黑體" pitchFamily="34" charset="-120"/>
                  <a:ea typeface="微軟正黑體" pitchFamily="34" charset="-120"/>
                </a:rPr>
                <a:t>　　輕快的西西裡舞曲，描寫春天晴朗的天空下，少女們與牧羊人，隨著純樸牧笛輕快曲調婆娑起舞的樣子。</a:t>
              </a:r>
              <a:endParaRPr kumimoji="0" lang="zh-TW" altLang="en-US" sz="2400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395536" y="820832"/>
            <a:ext cx="4963218" cy="6556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lnSpc>
                <a:spcPts val="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E</a:t>
            </a:r>
            <a:r>
              <a:rPr kumimoji="0" lang="zh-TW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大調第一號協奏曲</a:t>
            </a:r>
            <a:r>
              <a:rPr kumimoji="0" lang="en-US" altLang="zh-TW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『</a:t>
            </a:r>
            <a:r>
              <a:rPr kumimoji="0" lang="zh-TW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春季</a:t>
            </a:r>
            <a:r>
              <a:rPr kumimoji="0" lang="en-US" altLang="zh-TW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』</a:t>
            </a:r>
            <a:r>
              <a:rPr kumimoji="0" lang="zh-TW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endParaRPr kumimoji="0" lang="en-US" altLang="zh-TW" sz="2800" b="1" dirty="0">
              <a:solidFill>
                <a:schemeClr val="tx1">
                  <a:lumMod val="65000"/>
                  <a:lumOff val="3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cxnSp>
        <p:nvCxnSpPr>
          <p:cNvPr id="14" name="直線接點 13"/>
          <p:cNvCxnSpPr/>
          <p:nvPr/>
        </p:nvCxnSpPr>
        <p:spPr>
          <a:xfrm>
            <a:off x="323850" y="1404938"/>
            <a:ext cx="4679950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323528" y="1980580"/>
            <a:ext cx="8424936" cy="3888432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539750" y="1189038"/>
            <a:ext cx="26622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0" lang="zh-TW" altLang="en-US" sz="3200">
                <a:latin typeface="微軟正黑體" pitchFamily="34" charset="-120"/>
                <a:ea typeface="微軟正黑體" pitchFamily="34" charset="-120"/>
              </a:rPr>
              <a:t>十四行詩 </a:t>
            </a:r>
            <a:r>
              <a:rPr kumimoji="0" lang="en-US" altLang="zh-TW" sz="3200">
                <a:latin typeface="微軟正黑體" pitchFamily="34" charset="-120"/>
                <a:ea typeface="微軟正黑體" pitchFamily="34" charset="-120"/>
              </a:rPr>
              <a:t>–</a:t>
            </a:r>
            <a:r>
              <a:rPr kumimoji="0" lang="zh-TW" altLang="en-US" sz="3200">
                <a:latin typeface="微軟正黑體" pitchFamily="34" charset="-120"/>
                <a:ea typeface="微軟正黑體" pitchFamily="34" charset="-120"/>
              </a:rPr>
              <a:t> 春</a:t>
            </a:r>
          </a:p>
        </p:txBody>
      </p:sp>
      <p:cxnSp>
        <p:nvCxnSpPr>
          <p:cNvPr id="3" name="直線接點 2"/>
          <p:cNvCxnSpPr/>
          <p:nvPr/>
        </p:nvCxnSpPr>
        <p:spPr>
          <a:xfrm>
            <a:off x="323850" y="1773238"/>
            <a:ext cx="4679950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323850" y="-711200"/>
            <a:ext cx="8424863" cy="895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kumimoji="0" lang="zh-TW" altLang="en-US" sz="3200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春臨大地，</a:t>
            </a:r>
            <a:br>
              <a:rPr kumimoji="0" lang="zh-TW" altLang="en-US" sz="3200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kumimoji="0" lang="zh-TW" altLang="en-US" sz="3200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眾鳥歡唱，</a:t>
            </a:r>
            <a:br>
              <a:rPr kumimoji="0" lang="zh-TW" altLang="en-US" sz="3200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kumimoji="0" lang="zh-TW" altLang="en-US" sz="3200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和風吹拂，</a:t>
            </a:r>
            <a:br>
              <a:rPr kumimoji="0" lang="zh-TW" altLang="en-US" sz="3200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kumimoji="0" lang="zh-TW" altLang="en-US" sz="3200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溪流低語。</a:t>
            </a:r>
            <a:br>
              <a:rPr kumimoji="0" lang="zh-TW" altLang="en-US" sz="3200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kumimoji="0" lang="zh-TW" altLang="en-US" sz="3200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天空很快被黑幕遮蔽，</a:t>
            </a:r>
            <a:br>
              <a:rPr kumimoji="0" lang="zh-TW" altLang="en-US" sz="3200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kumimoji="0" lang="zh-TW" altLang="en-US" sz="3200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雷鳴和閃電宣示暴風雨的前奏；</a:t>
            </a:r>
            <a:br>
              <a:rPr kumimoji="0" lang="zh-TW" altLang="en-US" sz="3200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kumimoji="0" lang="zh-TW" altLang="en-US" sz="3200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風雨過境，鳥花語再度</a:t>
            </a:r>
            <a:br>
              <a:rPr kumimoji="0" lang="zh-TW" altLang="en-US" sz="3200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kumimoji="0" lang="zh-TW" altLang="en-US" sz="3200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奏起和諧樂章。</a:t>
            </a:r>
          </a:p>
          <a:p>
            <a:pPr algn="ctr"/>
            <a:endParaRPr kumimoji="0" lang="en-US" altLang="zh-TW" sz="3200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kumimoji="0" lang="zh-TW" altLang="en-US" sz="3200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/>
            </a:r>
            <a:br>
              <a:rPr kumimoji="0" lang="zh-TW" altLang="en-US" sz="3200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kumimoji="0" lang="zh-TW" altLang="en-US" sz="3200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芳草鮮美的草原上，</a:t>
            </a:r>
            <a:br>
              <a:rPr kumimoji="0" lang="zh-TW" altLang="en-US" sz="3200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kumimoji="0" lang="zh-TW" altLang="en-US" sz="3200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枝葉沙沙作響，喃喃低語；</a:t>
            </a:r>
            <a:br>
              <a:rPr kumimoji="0" lang="zh-TW" altLang="en-US" sz="3200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kumimoji="0" lang="zh-TW" altLang="en-US" sz="3200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牧羊人安詳地打盹，腳旁睡著夏日懶狗。</a:t>
            </a:r>
          </a:p>
          <a:p>
            <a:pPr algn="ctr"/>
            <a:endParaRPr kumimoji="0" lang="en-US" altLang="zh-TW" sz="3200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kumimoji="0" lang="zh-TW" altLang="en-US" sz="3200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/>
            </a:r>
            <a:br>
              <a:rPr kumimoji="0" lang="zh-TW" altLang="en-US" sz="3200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kumimoji="0" lang="zh-TW" altLang="en-US" sz="3200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當春臨大地，</a:t>
            </a:r>
            <a:br>
              <a:rPr kumimoji="0" lang="zh-TW" altLang="en-US" sz="3200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kumimoji="0" lang="zh-TW" altLang="en-US" sz="3200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仙女和牧羊人隨著風笛愉悅的旋律</a:t>
            </a:r>
            <a:br>
              <a:rPr kumimoji="0" lang="zh-TW" altLang="en-US" sz="3200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kumimoji="0" lang="zh-TW" altLang="en-US" sz="3200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在他們的草原上婆娑起舞。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8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hlinkClick r:id="rId4" action="ppaction://hlinkfile"/>
          </p:cNvPr>
          <p:cNvSpPr/>
          <p:nvPr/>
        </p:nvSpPr>
        <p:spPr>
          <a:xfrm>
            <a:off x="107504" y="1548532"/>
            <a:ext cx="8784976" cy="45365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矩形 1"/>
          <p:cNvSpPr/>
          <p:nvPr/>
        </p:nvSpPr>
        <p:spPr>
          <a:xfrm>
            <a:off x="395536" y="820832"/>
            <a:ext cx="4963218" cy="6556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lnSpc>
                <a:spcPts val="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E</a:t>
            </a:r>
            <a:r>
              <a:rPr kumimoji="0" lang="zh-TW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大調第一號協奏曲</a:t>
            </a:r>
            <a:r>
              <a:rPr kumimoji="0" lang="en-US" altLang="zh-TW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『</a:t>
            </a:r>
            <a:r>
              <a:rPr kumimoji="0" lang="zh-TW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春季</a:t>
            </a:r>
            <a:r>
              <a:rPr kumimoji="0" lang="en-US" altLang="zh-TW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』</a:t>
            </a:r>
            <a:r>
              <a:rPr kumimoji="0" lang="zh-TW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endParaRPr kumimoji="0" lang="en-US" altLang="zh-TW" sz="2800" b="1" dirty="0">
              <a:solidFill>
                <a:schemeClr val="tx1">
                  <a:lumMod val="65000"/>
                  <a:lumOff val="3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cxnSp>
        <p:nvCxnSpPr>
          <p:cNvPr id="3" name="直線接點 2"/>
          <p:cNvCxnSpPr/>
          <p:nvPr/>
        </p:nvCxnSpPr>
        <p:spPr>
          <a:xfrm>
            <a:off x="323850" y="1404938"/>
            <a:ext cx="4679950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春~1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683568" y="1578757"/>
            <a:ext cx="7825184" cy="443427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群組 4"/>
          <p:cNvGrpSpPr/>
          <p:nvPr/>
        </p:nvGrpSpPr>
        <p:grpSpPr>
          <a:xfrm>
            <a:off x="718017" y="1764556"/>
            <a:ext cx="7704856" cy="1152128"/>
            <a:chOff x="718017" y="1676501"/>
            <a:chExt cx="7704856" cy="167223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" name="圓角矩形 5"/>
            <p:cNvSpPr/>
            <p:nvPr/>
          </p:nvSpPr>
          <p:spPr>
            <a:xfrm>
              <a:off x="718017" y="1676501"/>
              <a:ext cx="3853983" cy="1368152"/>
            </a:xfrm>
            <a:prstGeom prst="roundRect">
              <a:avLst>
                <a:gd name="adj" fmla="val 18789"/>
              </a:avLst>
            </a:prstGeom>
            <a:solidFill>
              <a:srgbClr val="FF0000"/>
            </a:solidFill>
            <a:ln w="63500">
              <a:solidFill>
                <a:srgbClr val="FF0000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2000" dirty="0">
                  <a:latin typeface="微軟正黑體" pitchFamily="34" charset="-120"/>
                  <a:ea typeface="微軟正黑體" pitchFamily="34" charset="-120"/>
                </a:rPr>
                <a:t>第一樂章－不太快的快板</a:t>
              </a:r>
              <a:endParaRPr kumimoji="0" lang="en-US" altLang="zh-TW" sz="2000" dirty="0">
                <a:latin typeface="微軟正黑體" pitchFamily="34" charset="-120"/>
                <a:ea typeface="微軟正黑體" pitchFamily="34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dirty="0"/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 dirty="0"/>
            </a:p>
          </p:txBody>
        </p:sp>
        <p:sp>
          <p:nvSpPr>
            <p:cNvPr id="7" name="圓角矩形 6"/>
            <p:cNvSpPr/>
            <p:nvPr/>
          </p:nvSpPr>
          <p:spPr>
            <a:xfrm>
              <a:off x="718017" y="2196604"/>
              <a:ext cx="7704856" cy="1152128"/>
            </a:xfrm>
            <a:prstGeom prst="roundRect">
              <a:avLst>
                <a:gd name="adj" fmla="val 13882"/>
              </a:avLst>
            </a:prstGeom>
            <a:solidFill>
              <a:schemeClr val="bg1"/>
            </a:solidFill>
            <a:ln w="63500">
              <a:solidFill>
                <a:srgbClr val="FF0000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2400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　　描寫出豔陽下人畜的掙扎，也表現出恐懼北風與</a:t>
              </a:r>
              <a:endParaRPr kumimoji="0" lang="en-US" altLang="zh-TW" sz="2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2400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　　驟雨的「村民之嘆」。</a:t>
              </a:r>
              <a:endParaRPr kumimoji="0" lang="zh-TW" altLang="en-US" dirty="0"/>
            </a:p>
          </p:txBody>
        </p:sp>
      </p:grpSp>
      <p:grpSp>
        <p:nvGrpSpPr>
          <p:cNvPr id="8" name="群組 7"/>
          <p:cNvGrpSpPr/>
          <p:nvPr/>
        </p:nvGrpSpPr>
        <p:grpSpPr>
          <a:xfrm>
            <a:off x="718017" y="3201131"/>
            <a:ext cx="7704856" cy="1152128"/>
            <a:chOff x="718017" y="1676501"/>
            <a:chExt cx="7704856" cy="167223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" name="圓角矩形 8"/>
            <p:cNvSpPr/>
            <p:nvPr/>
          </p:nvSpPr>
          <p:spPr>
            <a:xfrm>
              <a:off x="718017" y="1676501"/>
              <a:ext cx="3853983" cy="1368152"/>
            </a:xfrm>
            <a:prstGeom prst="roundRect">
              <a:avLst>
                <a:gd name="adj" fmla="val 18789"/>
              </a:avLst>
            </a:prstGeom>
            <a:solidFill>
              <a:srgbClr val="FFC000"/>
            </a:solidFill>
            <a:ln w="63500">
              <a:solidFill>
                <a:srgbClr val="FFC000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2000" dirty="0">
                  <a:latin typeface="微軟正黑體" pitchFamily="34" charset="-120"/>
                  <a:ea typeface="微軟正黑體" pitchFamily="34" charset="-120"/>
                </a:rPr>
                <a:t>第二樂章－慢板中</a:t>
              </a:r>
              <a:endParaRPr kumimoji="0" lang="en-US" altLang="zh-TW" sz="2000" dirty="0">
                <a:latin typeface="微軟正黑體" pitchFamily="34" charset="-120"/>
                <a:ea typeface="微軟正黑體" pitchFamily="34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dirty="0"/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 dirty="0"/>
            </a:p>
          </p:txBody>
        </p:sp>
        <p:sp>
          <p:nvSpPr>
            <p:cNvPr id="10" name="圓角矩形 9"/>
            <p:cNvSpPr/>
            <p:nvPr/>
          </p:nvSpPr>
          <p:spPr>
            <a:xfrm>
              <a:off x="718017" y="2196604"/>
              <a:ext cx="7704856" cy="1152128"/>
            </a:xfrm>
            <a:prstGeom prst="roundRect">
              <a:avLst>
                <a:gd name="adj" fmla="val 13882"/>
              </a:avLst>
            </a:prstGeom>
            <a:solidFill>
              <a:schemeClr val="bg1"/>
            </a:solidFill>
            <a:ln w="63500">
              <a:solidFill>
                <a:srgbClr val="FFC000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2400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　　疲憊的牧羊人在閃電、雷聲以及蚊蠅聲、憤怒的</a:t>
              </a:r>
              <a:endParaRPr kumimoji="0" lang="en-US" altLang="zh-TW" sz="2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2400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　　狗叫聲中，不得安寧。</a:t>
              </a:r>
              <a:endParaRPr kumimoji="0" lang="en-US" altLang="zh-TW" sz="2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2" name="群組 1"/>
          <p:cNvGrpSpPr/>
          <p:nvPr/>
        </p:nvGrpSpPr>
        <p:grpSpPr>
          <a:xfrm>
            <a:off x="718017" y="4644876"/>
            <a:ext cx="7704856" cy="1152128"/>
            <a:chOff x="718017" y="1676501"/>
            <a:chExt cx="7704856" cy="167223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" name="圓角矩形 2"/>
            <p:cNvSpPr/>
            <p:nvPr/>
          </p:nvSpPr>
          <p:spPr>
            <a:xfrm>
              <a:off x="718017" y="1676501"/>
              <a:ext cx="3853983" cy="1368152"/>
            </a:xfrm>
            <a:prstGeom prst="roundRect">
              <a:avLst>
                <a:gd name="adj" fmla="val 18789"/>
              </a:avLst>
            </a:prstGeom>
            <a:solidFill>
              <a:srgbClr val="0070C0"/>
            </a:solidFill>
            <a:ln w="63500">
              <a:solidFill>
                <a:srgbClr val="0070C0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2000" dirty="0">
                  <a:latin typeface="微軟正黑體" pitchFamily="34" charset="-120"/>
                  <a:ea typeface="微軟正黑體" pitchFamily="34" charset="-120"/>
                </a:rPr>
                <a:t>第三樂章－「炎夏季節」急板</a:t>
              </a:r>
              <a:endParaRPr kumimoji="0" lang="en-US" altLang="zh-TW" sz="2000" dirty="0">
                <a:latin typeface="微軟正黑體" pitchFamily="34" charset="-120"/>
                <a:ea typeface="微軟正黑體" pitchFamily="34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dirty="0"/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 dirty="0"/>
            </a:p>
          </p:txBody>
        </p:sp>
        <p:sp>
          <p:nvSpPr>
            <p:cNvPr id="4" name="圓角矩形 3"/>
            <p:cNvSpPr/>
            <p:nvPr/>
          </p:nvSpPr>
          <p:spPr>
            <a:xfrm>
              <a:off x="718017" y="2196604"/>
              <a:ext cx="7704856" cy="1152128"/>
            </a:xfrm>
            <a:prstGeom prst="roundRect">
              <a:avLst>
                <a:gd name="adj" fmla="val 13882"/>
              </a:avLst>
            </a:prstGeom>
            <a:solidFill>
              <a:schemeClr val="bg1"/>
            </a:solidFill>
            <a:ln w="63500">
              <a:solidFill>
                <a:srgbClr val="0070C0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2400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　　戲劇性的描寫出狂風與巨大的雷聲及紛紛落下的</a:t>
              </a:r>
              <a:endParaRPr kumimoji="0" lang="en-US" altLang="zh-TW" sz="2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2400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　　冰雹，摧殘著農作物。</a:t>
              </a:r>
            </a:p>
          </p:txBody>
        </p:sp>
      </p:grpSp>
      <p:cxnSp>
        <p:nvCxnSpPr>
          <p:cNvPr id="11" name="直線接點 10"/>
          <p:cNvCxnSpPr/>
          <p:nvPr/>
        </p:nvCxnSpPr>
        <p:spPr>
          <a:xfrm>
            <a:off x="323850" y="1485900"/>
            <a:ext cx="4679950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23528" y="1980580"/>
            <a:ext cx="8424936" cy="3888432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539750" y="1189038"/>
            <a:ext cx="26622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0" lang="zh-TW" altLang="en-US" sz="3200">
                <a:latin typeface="微軟正黑體" pitchFamily="34" charset="-120"/>
                <a:ea typeface="微軟正黑體" pitchFamily="34" charset="-120"/>
              </a:rPr>
              <a:t>十四行詩 </a:t>
            </a:r>
            <a:r>
              <a:rPr kumimoji="0" lang="en-US" altLang="zh-TW" sz="3200">
                <a:latin typeface="微軟正黑體" pitchFamily="34" charset="-120"/>
                <a:ea typeface="微軟正黑體" pitchFamily="34" charset="-120"/>
              </a:rPr>
              <a:t>–</a:t>
            </a:r>
            <a:r>
              <a:rPr kumimoji="0" lang="zh-TW" altLang="en-US" sz="3200">
                <a:latin typeface="微軟正黑體" pitchFamily="34" charset="-120"/>
                <a:ea typeface="微軟正黑體" pitchFamily="34" charset="-120"/>
              </a:rPr>
              <a:t> 夏</a:t>
            </a:r>
          </a:p>
        </p:txBody>
      </p:sp>
      <p:cxnSp>
        <p:nvCxnSpPr>
          <p:cNvPr id="4" name="直線接點 3"/>
          <p:cNvCxnSpPr/>
          <p:nvPr/>
        </p:nvCxnSpPr>
        <p:spPr>
          <a:xfrm>
            <a:off x="323850" y="1773238"/>
            <a:ext cx="4679950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79388" y="309563"/>
            <a:ext cx="9072562" cy="910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TW" altLang="en-US" sz="320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奄奄一息的人們和動物躺在</a:t>
            </a:r>
            <a:br>
              <a:rPr lang="zh-TW" altLang="en-US" sz="320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320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熾熱無情的太陽底下，</a:t>
            </a:r>
            <a:br>
              <a:rPr lang="zh-TW" altLang="en-US" sz="320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320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松樹彷彿就要起火；</a:t>
            </a:r>
            <a:br>
              <a:rPr lang="zh-TW" altLang="en-US" sz="320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320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杜鵑高歌著，加入斑鳩和金翅雀的行列中。</a:t>
            </a:r>
            <a:br>
              <a:rPr lang="zh-TW" altLang="en-US" sz="320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320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微風輕拂，</a:t>
            </a:r>
            <a:br>
              <a:rPr lang="zh-TW" altLang="en-US" sz="320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320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但很快地大風捲起；</a:t>
            </a:r>
            <a:br>
              <a:rPr lang="zh-TW" altLang="en-US" sz="320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320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若有風雨欲來之勢，</a:t>
            </a:r>
            <a:br>
              <a:rPr lang="zh-TW" altLang="en-US" sz="320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320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牧羊人被突如其來的狂風驚嚇。</a:t>
            </a:r>
          </a:p>
          <a:p>
            <a:pPr algn="ctr"/>
            <a:endParaRPr lang="en-US" altLang="zh-TW" sz="3200" i="1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sz="320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擔心著他的羊群以及自己的命運，</a:t>
            </a:r>
            <a:br>
              <a:rPr lang="zh-TW" altLang="en-US" sz="320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320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他開始忙著做風雨前的準備，</a:t>
            </a:r>
            <a:endParaRPr lang="en-US" altLang="zh-TW" sz="320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sz="320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不安的心在灰暗的天色下、</a:t>
            </a:r>
            <a:br>
              <a:rPr lang="zh-TW" altLang="en-US" sz="320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320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蚊蠅的嗡嗡作響下顯得更加孤立無援。</a:t>
            </a:r>
          </a:p>
          <a:p>
            <a:pPr algn="ctr"/>
            <a:r>
              <a:rPr lang="zh-TW" altLang="en-US" sz="320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zh-TW" altLang="en-US" sz="320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320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終於，他擔心的事發生了──</a:t>
            </a:r>
            <a:br>
              <a:rPr lang="zh-TW" altLang="en-US" sz="320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320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雷電交加的狂風暴雨及冰雹</a:t>
            </a:r>
            <a:br>
              <a:rPr lang="zh-TW" altLang="en-US" sz="320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320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阻撓了他回家的路。</a:t>
            </a:r>
          </a:p>
          <a:p>
            <a:pPr algn="ctr">
              <a:lnSpc>
                <a:spcPts val="5000"/>
              </a:lnSpc>
            </a:pPr>
            <a:endParaRPr kumimoji="0" lang="zh-TW" altLang="en-US" sz="320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8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747</TotalTime>
  <Words>629</Words>
  <Application>Microsoft Office PowerPoint</Application>
  <PresentationFormat>自訂</PresentationFormat>
  <Paragraphs>168</Paragraphs>
  <Slides>15</Slides>
  <Notes>13</Notes>
  <HiddenSlides>0</HiddenSlides>
  <MMClips>1</MMClips>
  <ScaleCrop>false</ScaleCrop>
  <HeadingPairs>
    <vt:vector size="4" baseType="variant">
      <vt:variant>
        <vt:lpstr>佈景主題</vt:lpstr>
      </vt:variant>
      <vt:variant>
        <vt:i4>7</vt:i4>
      </vt:variant>
      <vt:variant>
        <vt:lpstr>投影片標題</vt:lpstr>
      </vt:variant>
      <vt:variant>
        <vt:i4>15</vt:i4>
      </vt:variant>
    </vt:vector>
  </HeadingPairs>
  <TitlesOfParts>
    <vt:vector size="22" baseType="lpstr">
      <vt:lpstr>Office 佈景主題</vt:lpstr>
      <vt:lpstr>自訂設計</vt:lpstr>
      <vt:lpstr>1_自訂設計</vt:lpstr>
      <vt:lpstr>2_自訂設計</vt:lpstr>
      <vt:lpstr>3_自訂設計</vt:lpstr>
      <vt:lpstr>4_自訂設計</vt:lpstr>
      <vt:lpstr>5_自訂設計</vt:lpstr>
      <vt:lpstr>韋瓦第作品介紹 – 四季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韋瓦第作品 – 四季</dc:title>
  <dc:creator>tevgod</dc:creator>
  <cp:lastModifiedBy>peggy</cp:lastModifiedBy>
  <cp:revision>61</cp:revision>
  <dcterms:created xsi:type="dcterms:W3CDTF">2012-10-24T13:09:48Z</dcterms:created>
  <dcterms:modified xsi:type="dcterms:W3CDTF">2014-10-21T18:06:13Z</dcterms:modified>
</cp:coreProperties>
</file>