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3"/>
  </p:notesMasterIdLst>
  <p:sldIdLst>
    <p:sldId id="256" r:id="rId8"/>
    <p:sldId id="257" r:id="rId9"/>
    <p:sldId id="263" r:id="rId10"/>
    <p:sldId id="269" r:id="rId11"/>
    <p:sldId id="258" r:id="rId12"/>
    <p:sldId id="264" r:id="rId13"/>
    <p:sldId id="271" r:id="rId14"/>
    <p:sldId id="273" r:id="rId15"/>
    <p:sldId id="259" r:id="rId16"/>
    <p:sldId id="260" r:id="rId17"/>
    <p:sldId id="266" r:id="rId18"/>
    <p:sldId id="270" r:id="rId19"/>
    <p:sldId id="262" r:id="rId20"/>
    <p:sldId id="267" r:id="rId21"/>
    <p:sldId id="261" r:id="rId22"/>
  </p:sldIdLst>
  <p:sldSz cx="9144000" cy="6121400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E73"/>
    <a:srgbClr val="00642D"/>
    <a:srgbClr val="11FF7D"/>
    <a:srgbClr val="F16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87659" autoAdjust="0"/>
  </p:normalViewPr>
  <p:slideViewPr>
    <p:cSldViewPr showGuides="1">
      <p:cViewPr>
        <p:scale>
          <a:sx n="66" d="100"/>
          <a:sy n="66" d="100"/>
        </p:scale>
        <p:origin x="-642" y="-180"/>
      </p:cViewPr>
      <p:guideLst>
        <p:guide orient="horz" pos="1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631B473-D095-4B14-8D08-EC501F88263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685800"/>
            <a:ext cx="51212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1D51DB-3E84-4445-8E38-B3AACBF701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593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educities.edu.tw/justice/jus92111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050" dirty="0" smtClean="0"/>
              <a:t>【</a:t>
            </a:r>
            <a:r>
              <a:rPr lang="zh-TW" altLang="en-US" dirty="0" smtClean="0"/>
              <a:t>四季的顏色</a:t>
            </a:r>
            <a:r>
              <a:rPr lang="en-US" altLang="zh-TW" dirty="0" smtClean="0"/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春天是綠色的 </a:t>
            </a:r>
            <a:r>
              <a:rPr lang="en-US" altLang="zh-TW" dirty="0" smtClean="0"/>
              <a:t>-</a:t>
            </a:r>
            <a:r>
              <a:rPr lang="zh-TW" altLang="en-US" dirty="0" smtClean="0"/>
              <a:t> 樹枝上透出鮮嫩的新芽，小草從地面探出頭來，向大家打招呼，小花也爭相綻放出甜美的笑容；小動物紛紛跑出來，在原野上開心的舒展筋骨，春天像剛出生的新生兒般，充滿希望！</a:t>
            </a:r>
            <a:br>
              <a:rPr lang="zh-TW" altLang="en-US" dirty="0" smtClean="0"/>
            </a:br>
            <a:r>
              <a:rPr lang="zh-TW" altLang="en-US" dirty="0" smtClean="0"/>
              <a:t>夏天是彩色的 </a:t>
            </a:r>
            <a:r>
              <a:rPr lang="en-US" altLang="zh-TW" dirty="0" smtClean="0"/>
              <a:t>-</a:t>
            </a:r>
            <a:r>
              <a:rPr lang="zh-TW" altLang="en-US" dirty="0" smtClean="0"/>
              <a:t> 百花爭艷，綠皮的西瓜、黃澄澄的芒果，還有湛藍的海水，大地五彩繽紛，像新娘一樣艷麗！</a:t>
            </a:r>
            <a:br>
              <a:rPr lang="zh-TW" altLang="en-US" dirty="0" smtClean="0"/>
            </a:br>
            <a:r>
              <a:rPr lang="zh-TW" altLang="en-US" dirty="0" smtClean="0"/>
              <a:t>秋天是黃色的 </a:t>
            </a:r>
            <a:r>
              <a:rPr lang="en-US" altLang="zh-TW" dirty="0" smtClean="0"/>
              <a:t>-</a:t>
            </a:r>
            <a:r>
              <a:rPr lang="zh-TW" altLang="en-US" dirty="0" smtClean="0"/>
              <a:t> 台灣欒樹開出黃色的花朵，揭開了序幕。做日光浴的柿餅，一列列排開，真是壯觀；楓葉也慢慢由綠轉紅。秋天就像畫家，妝點著大地，是個詩情畫意的季節！</a:t>
            </a:r>
            <a:br>
              <a:rPr lang="zh-TW" altLang="en-US" dirty="0" smtClean="0"/>
            </a:br>
            <a:r>
              <a:rPr lang="zh-TW" altLang="en-US" dirty="0" smtClean="0"/>
              <a:t>冬天是個白色世界 </a:t>
            </a:r>
            <a:r>
              <a:rPr lang="en-US" altLang="zh-TW" dirty="0" smtClean="0"/>
              <a:t>-</a:t>
            </a:r>
            <a:r>
              <a:rPr lang="zh-TW" altLang="en-US" dirty="0" smtClean="0"/>
              <a:t> 梅花不畏嚴寒，依舊挺立綻放，引頸企盼的聖誕節和新年，也在這個時候到來。</a:t>
            </a:r>
            <a:endParaRPr lang="zh-TW" altLang="en-US" dirty="0"/>
          </a:p>
        </p:txBody>
      </p:sp>
      <p:sp>
        <p:nvSpPr>
          <p:cNvPr id="1024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AB609A9-D708-4832-AD85-1CAE3B14ADD0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(</a:t>
            </a:r>
            <a:r>
              <a:rPr lang="zh-TW" altLang="en-US" smtClean="0"/>
              <a:t>第一樂章稍快快板</a:t>
            </a:r>
            <a:r>
              <a:rPr lang="en-US" altLang="zh-TW" smtClean="0"/>
              <a:t>A</a:t>
            </a:r>
            <a:r>
              <a:rPr lang="zh-TW" altLang="en-US" smtClean="0"/>
              <a:t>、</a:t>
            </a:r>
            <a:r>
              <a:rPr lang="en-US" altLang="zh-TW" smtClean="0"/>
              <a:t>B</a:t>
            </a:r>
            <a:r>
              <a:rPr lang="zh-TW" altLang="en-US" smtClean="0"/>
              <a:t>，第二樂章慢板</a:t>
            </a:r>
            <a:r>
              <a:rPr lang="en-US" altLang="zh-TW" smtClean="0"/>
              <a:t>C</a:t>
            </a:r>
            <a:r>
              <a:rPr lang="zh-TW" altLang="en-US" smtClean="0"/>
              <a:t>－</a:t>
            </a:r>
            <a:r>
              <a:rPr lang="en-US" altLang="zh-TW" smtClean="0"/>
              <a:t>D</a:t>
            </a:r>
            <a:r>
              <a:rPr lang="zh-TW" altLang="en-US" smtClean="0"/>
              <a:t>以大鍵琴奏出沉靜氣氛，顫音代表打呼聲，第三樂章轉快板</a:t>
            </a:r>
            <a:r>
              <a:rPr lang="en-US" altLang="zh-TW" smtClean="0"/>
              <a:t>E</a:t>
            </a:r>
            <a:r>
              <a:rPr lang="zh-TW" altLang="en-US" smtClean="0"/>
              <a:t>－</a:t>
            </a:r>
            <a:r>
              <a:rPr lang="en-US" altLang="zh-TW" smtClean="0"/>
              <a:t>H</a:t>
            </a:r>
            <a:r>
              <a:rPr lang="zh-TW" altLang="en-US" smtClean="0"/>
              <a:t>，樂曲在獵人歡欣豐收後回開場音樂結束</a:t>
            </a:r>
            <a:r>
              <a:rPr lang="en-US" altLang="zh-TW" smtClean="0"/>
              <a:t>)</a:t>
            </a:r>
            <a:endParaRPr lang="zh-TW" altLang="en-US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126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92E4D41-C292-4FC5-979E-5DF63BD6AF44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影片分段解析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A.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農人載歌歡舞，歡慶豐收</a:t>
            </a:r>
            <a:br>
              <a:rPr lang="zh-TW" altLang="en-US" smtClean="0"/>
            </a:br>
            <a:r>
              <a:rPr lang="en-US" altLang="zh-TW" smtClean="0"/>
              <a:t>B.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眾人酒酣耳熱，興高采烈</a:t>
            </a:r>
            <a:r>
              <a:rPr lang="en-US" altLang="zh-TW" smtClean="0"/>
              <a:t>(</a:t>
            </a:r>
            <a:r>
              <a:rPr lang="zh-TW" altLang="en-US" smtClean="0"/>
              <a:t>小提琴獨奏被韋瓦第冠上「醉漢」</a:t>
            </a:r>
            <a:r>
              <a:rPr lang="en-US" altLang="zh-TW" smtClean="0"/>
              <a:t>)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C.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慶典散去，人們沉沉入睡</a:t>
            </a:r>
            <a:r>
              <a:rPr lang="en-US" altLang="zh-TW" smtClean="0"/>
              <a:t>(</a:t>
            </a:r>
            <a:r>
              <a:rPr lang="zh-TW" altLang="en-US" smtClean="0"/>
              <a:t>酣睡的醉漢</a:t>
            </a:r>
            <a:r>
              <a:rPr lang="en-US" altLang="zh-TW" smtClean="0"/>
              <a:t>)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D.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眾人離開舞場，溫暖的空氣是如此怡人，此季節使人沉醉於美夢中</a:t>
            </a:r>
            <a:br>
              <a:rPr lang="zh-TW" altLang="en-US" smtClean="0"/>
            </a:br>
            <a:r>
              <a:rPr lang="en-US" altLang="zh-TW" smtClean="0"/>
              <a:t>E.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黎明破曉，獵人出征狩獵</a:t>
            </a:r>
            <a:br>
              <a:rPr lang="zh-TW" altLang="en-US" smtClean="0"/>
            </a:br>
            <a:r>
              <a:rPr lang="en-US" altLang="zh-TW" smtClean="0"/>
              <a:t>F.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號角、獵犬和槍枝，全副武裝，奮力追捕，獵物驚慌逃竄</a:t>
            </a:r>
            <a:r>
              <a:rPr lang="en-US" altLang="zh-TW" smtClean="0"/>
              <a:t>(</a:t>
            </a:r>
            <a:r>
              <a:rPr lang="zh-TW" altLang="en-US" smtClean="0"/>
              <a:t>小提琴獨奏三連音上行</a:t>
            </a:r>
            <a:r>
              <a:rPr lang="en-US" altLang="zh-TW" smtClean="0"/>
              <a:t>)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smtClean="0"/>
              <a:t>G.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槍枝和犬吠，一片吵雜，獵物惶惶不安，精疲力竭</a:t>
            </a:r>
            <a:br>
              <a:rPr lang="zh-TW" altLang="en-US" smtClean="0"/>
            </a:br>
            <a:r>
              <a:rPr lang="en-US" altLang="zh-TW" smtClean="0"/>
              <a:t>H.</a:t>
            </a: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獵物受傷而逃，力盡而亡</a:t>
            </a:r>
            <a:r>
              <a:rPr lang="en-US" altLang="zh-TW" smtClean="0"/>
              <a:t>(</a:t>
            </a:r>
            <a:r>
              <a:rPr lang="zh-TW" altLang="en-US" smtClean="0"/>
              <a:t>獵物悲傷的朝天空看了最後一眼</a:t>
            </a:r>
            <a:r>
              <a:rPr lang="en-US" altLang="zh-TW" smtClean="0"/>
              <a:t>)</a:t>
            </a:r>
            <a:r>
              <a:rPr lang="zh-TW" altLang="en-US" smtClean="0"/>
              <a:t/>
            </a:r>
            <a:br>
              <a:rPr lang="zh-TW" altLang="en-US" smtClean="0"/>
            </a:br>
            <a:endParaRPr lang="zh-TW" altLang="en-US" smtClean="0"/>
          </a:p>
        </p:txBody>
      </p:sp>
      <p:sp>
        <p:nvSpPr>
          <p:cNvPr id="1136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ABD3DB1-A6A5-4594-9B11-2B3A185981D7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◎第四號</a:t>
            </a:r>
            <a:r>
              <a:rPr lang="en-US" altLang="zh-TW" b="1" smtClean="0"/>
              <a:t>f</a:t>
            </a:r>
            <a:r>
              <a:rPr lang="zh-TW" altLang="en-US" b="1" smtClean="0"/>
              <a:t>小調 冬</a:t>
            </a:r>
            <a:endParaRPr lang="zh-TW" altLang="en-US" smtClean="0"/>
          </a:p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第一樂章是不太快的快板，除描寫出冰天雪地吹著「恐怖寒風」的冬景之外，甚至也描寫出喀喀作響的寒顫之聲。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第二樂章是最緩板，小提琴以撥奏模仿屋外的下雨聲，獨奏歌詠出在暖爐旁休憩的幸福模樣。是＜四季＞中最優美的抒情樂章。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第三樂章快板，自前樂章不停歇連續演奏，描寫所有人在冰上步行滑倒的模樣，以及春天來臨徵兆的南風與嚴酷北風的激戰。 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146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999FA88-478A-4CE3-980F-A73794EC2489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157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9B9DE99-45FC-4B9F-9D5A-D9CCFB35FCC7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　　韋瓦第兩套最具代表性的協奏曲集－「調和的靈感」及「和聲與創意的嘗試」。 　　　　</a:t>
            </a:r>
            <a:endParaRPr lang="en-US" altLang="zh-TW" dirty="0" smtClean="0"/>
          </a:p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其中「調和的靈感」包含了</a:t>
            </a:r>
            <a:r>
              <a:rPr lang="en-US" altLang="zh-TW" dirty="0" smtClean="0"/>
              <a:t>12</a:t>
            </a:r>
            <a:r>
              <a:rPr lang="zh-TW" altLang="en-US" dirty="0" smtClean="0"/>
              <a:t>首不同樂器和編制的協奏曲；「和聲與創意的嘗試」</a:t>
            </a:r>
            <a:endParaRPr lang="en-US" altLang="zh-TW" dirty="0" smtClean="0"/>
          </a:p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的</a:t>
            </a:r>
            <a:r>
              <a:rPr lang="en-US" altLang="zh-TW" dirty="0" smtClean="0"/>
              <a:t>12</a:t>
            </a:r>
            <a:r>
              <a:rPr lang="zh-TW" altLang="en-US" dirty="0" smtClean="0"/>
              <a:t>首則都是小提琴和絃樂團合奏的協奏曲，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四季</a:t>
            </a:r>
            <a:r>
              <a:rPr lang="en-US" altLang="zh-TW" dirty="0" smtClean="0"/>
              <a:t>》</a:t>
            </a:r>
            <a:r>
              <a:rPr lang="zh-TW" altLang="en-US" dirty="0" smtClean="0"/>
              <a:t>就是前面的四首。由於四季實</a:t>
            </a:r>
            <a:endParaRPr lang="en-US" altLang="zh-TW" dirty="0" smtClean="0"/>
          </a:p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在是太有名，其他的八首反而都被大家遺忘了。 </a:t>
            </a:r>
            <a:endParaRPr lang="en-US" altLang="zh-TW" dirty="0" smtClean="0"/>
          </a:p>
        </p:txBody>
      </p:sp>
      <p:sp>
        <p:nvSpPr>
          <p:cNvPr id="1034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ECA3018-CDDC-48DC-BECE-B0DB083A7E83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韋瓦第留下的四百五十餘首協奏曲中，「四季」是最著名，也是巴洛克音樂的代表作。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雖然有批評家認為韋瓦第的協奏曲聽起來都差不多，但是</a:t>
            </a:r>
            <a:r>
              <a:rPr lang="en-US" altLang="zh-TW" smtClean="0"/>
              <a:t>《</a:t>
            </a:r>
            <a:r>
              <a:rPr lang="zh-TW" altLang="en-US" smtClean="0"/>
              <a:t>四季</a:t>
            </a:r>
            <a:r>
              <a:rPr lang="en-US" altLang="zh-TW" smtClean="0"/>
              <a:t>》</a:t>
            </a:r>
            <a:r>
              <a:rPr lang="zh-TW" altLang="en-US" smtClean="0"/>
              <a:t>仍成為有史以來最受歡迎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、流傳最廣的古典樂曲。也許還是有人不知道韋瓦第、不知道四季，但只要音樂一放出來，每個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人都會露出恍然大悟的表情：「喔！就是這首呀！」不知不覺中，四季已經伴隨著人們度過兩百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多次的春夏秋冬了。 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　　</a:t>
            </a:r>
            <a:r>
              <a:rPr lang="en-US" altLang="zh-TW" smtClean="0"/>
              <a:t>《</a:t>
            </a:r>
            <a:r>
              <a:rPr lang="zh-TW" altLang="en-US" smtClean="0"/>
              <a:t>四季</a:t>
            </a:r>
            <a:r>
              <a:rPr lang="en-US" altLang="zh-TW" smtClean="0"/>
              <a:t>》</a:t>
            </a:r>
            <a:r>
              <a:rPr lang="zh-TW" altLang="en-US" smtClean="0"/>
              <a:t>誕生於</a:t>
            </a:r>
            <a:r>
              <a:rPr lang="en-US" altLang="zh-TW" smtClean="0"/>
              <a:t>1725</a:t>
            </a:r>
            <a:r>
              <a:rPr lang="zh-TW" altLang="en-US" smtClean="0"/>
              <a:t>年，韋瓦第想藉著這首描寫性的音樂拓展當時（巴洛克時期）的協奏曲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形式。這個日子被清楚地記錄下來，但不幸的是，我們至今仍無法知道「四季」的創作時間及首演日。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b="1" smtClean="0"/>
              <a:t>【</a:t>
            </a:r>
            <a:r>
              <a:rPr lang="zh-TW" altLang="en-US" b="1" smtClean="0"/>
              <a:t>十四行詩</a:t>
            </a:r>
            <a:r>
              <a:rPr lang="en-US" altLang="zh-TW" b="1" smtClean="0"/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他將</a:t>
            </a:r>
            <a:r>
              <a:rPr lang="zh-TW" altLang="en-US" smtClean="0">
                <a:hlinkClick r:id="rId3"/>
              </a:rPr>
              <a:t>十四行詩</a:t>
            </a:r>
            <a:r>
              <a:rPr lang="zh-TW" altLang="en-US" smtClean="0"/>
              <a:t>放在樂曲中合適的地方，當作記號和節點，來表達他自己對自然的看法。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全曲由四首小提琴協奏曲構成，每首均附有短詩來詮釋樂曲的情境。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「四季」每首協奏曲前都有一段十四行詩描述曲中的氣氛與場景。另外在各行詩句前都加標字母</a:t>
            </a:r>
            <a:r>
              <a:rPr lang="en-US" altLang="zh-TW" smtClean="0"/>
              <a:t>(</a:t>
            </a:r>
            <a:r>
              <a:rPr lang="zh-TW" altLang="en-US" smtClean="0"/>
              <a:t>如春季中用</a:t>
            </a:r>
            <a:r>
              <a:rPr lang="en-US" altLang="zh-TW" smtClean="0"/>
              <a:t>A</a:t>
            </a:r>
            <a:r>
              <a:rPr lang="zh-TW" altLang="en-US" smtClean="0"/>
              <a:t>－</a:t>
            </a:r>
            <a:r>
              <a:rPr lang="en-US" altLang="zh-TW" smtClean="0"/>
              <a:t>G</a:t>
            </a:r>
            <a:r>
              <a:rPr lang="zh-TW" altLang="en-US" smtClean="0"/>
              <a:t>詳細解說音樂的內容。</a:t>
            </a:r>
            <a:r>
              <a:rPr lang="en-US" altLang="zh-TW" smtClean="0"/>
              <a:t>) </a:t>
            </a:r>
            <a:r>
              <a:rPr lang="zh-TW" altLang="en-US" smtClean="0"/>
              <a:t>樂譜本身也依次被標上字母以及相對的詩句。樂譜上甚至還有 一兩 處文字解釋，例如</a:t>
            </a:r>
            <a:r>
              <a:rPr lang="en-US" altLang="zh-TW" smtClean="0"/>
              <a:t>『</a:t>
            </a:r>
            <a:r>
              <a:rPr lang="zh-TW" altLang="en-US" smtClean="0"/>
              <a:t>春季</a:t>
            </a:r>
            <a:r>
              <a:rPr lang="en-US" altLang="zh-TW" smtClean="0"/>
              <a:t>』</a:t>
            </a:r>
            <a:r>
              <a:rPr lang="zh-TW" altLang="en-US" smtClean="0"/>
              <a:t>中在小提琴獨奏首次加入之處標著「鳥兒鳴唱」；在</a:t>
            </a:r>
            <a:r>
              <a:rPr lang="en-US" altLang="zh-TW" smtClean="0"/>
              <a:t>『</a:t>
            </a:r>
            <a:r>
              <a:rPr lang="zh-TW" altLang="en-US" smtClean="0"/>
              <a:t>夏季</a:t>
            </a:r>
            <a:r>
              <a:rPr lang="en-US" altLang="zh-TW" smtClean="0"/>
              <a:t>』</a:t>
            </a:r>
            <a:r>
              <a:rPr lang="zh-TW" altLang="en-US" smtClean="0"/>
              <a:t>開始處標「熱浪下的慵懶」等。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至於十四行詩是何人所寫則無可考，因為沒有任何署名。韋瓦第結識許多作家，他們都可能是這些詩句的創作者。然而，最有可能的就是出自韋瓦第本人的手筆。假如這些詩句是寫在樂譜創作完成之後，誰又比韋瓦第更有資格為這些音樂襯以詩句呢</a:t>
            </a:r>
            <a:r>
              <a:rPr lang="en-US" altLang="zh-TW" smtClean="0"/>
              <a:t>?</a:t>
            </a:r>
            <a:r>
              <a:rPr lang="zh-TW" altLang="en-US" smtClean="0"/>
              <a:t>無論真相如何，這些詩句和音樂形成一種巧妙的結合。在樂譜印刷版本上，每首詩之前都標著「說明式的十四行詩」等字句。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　　　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en-US" altLang="zh-TW" b="1" smtClean="0"/>
              <a:t>【</a:t>
            </a:r>
            <a:r>
              <a:rPr lang="zh-TW" altLang="en-US" b="1" smtClean="0"/>
              <a:t>樂曲名稱</a:t>
            </a:r>
            <a:r>
              <a:rPr lang="en-US" altLang="zh-TW" b="1" smtClean="0"/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這四首協的罕奏曲見處，在於它儘管是小提琴協奏曲，同時又是標題音樂。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「四季」堪稱標題音樂中的曠世傑作，樂曲名稱直接到出音樂的精髓。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它以歡樂的情緒，細緻優美地描繪，一年四季中日月的輪迴，絢麗多彩的大千氣象。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透過冗長的曲名，韋瓦第所要呈現的似乎是：智慧與幻想的結合。</a:t>
            </a:r>
            <a:br>
              <a:rPr lang="zh-TW" altLang="en-US" smtClean="0"/>
            </a:br>
            <a:r>
              <a:rPr lang="zh-TW" altLang="en-US" smtClean="0"/>
              <a:t>冗長曲名的由來，極可能是因為這套作品是韋瓦第專為波希米亞的溫澤爾</a:t>
            </a:r>
            <a:r>
              <a:rPr lang="en-US" altLang="zh-TW" smtClean="0"/>
              <a:t>‧</a:t>
            </a:r>
            <a:r>
              <a:rPr lang="zh-TW" altLang="en-US" smtClean="0"/>
              <a:t>馮</a:t>
            </a:r>
            <a:r>
              <a:rPr lang="en-US" altLang="zh-TW" smtClean="0"/>
              <a:t>‧</a:t>
            </a:r>
            <a:r>
              <a:rPr lang="zh-TW" altLang="en-US" smtClean="0"/>
              <a:t>莫律伯爵而作，所以他不得不用華麗的辭藻以贏得這位伯爵的讚賞，藉以保持貴族風範。</a:t>
            </a:r>
            <a:br>
              <a:rPr lang="zh-TW" altLang="en-US" smtClean="0"/>
            </a:b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b="1" smtClean="0"/>
              <a:t>【</a:t>
            </a:r>
            <a:r>
              <a:rPr lang="zh-TW" altLang="en-US" b="1" smtClean="0"/>
              <a:t>獨特風格</a:t>
            </a:r>
            <a:r>
              <a:rPr lang="en-US" altLang="zh-TW" b="1" smtClean="0"/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在四季這首協奏曲中，完美地將威尼斯、小提琴和韋瓦第三者緊密地聯繫在一起。從春季樂章的第一音符開始，讓人感受到韋瓦第那種威尼斯式愉快、自信的獨特風格。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韋瓦第忠實地描寫了</a:t>
            </a:r>
            <a:r>
              <a:rPr lang="en-US" altLang="zh-TW" smtClean="0"/>
              <a:t>《</a:t>
            </a:r>
            <a:r>
              <a:rPr lang="zh-TW" altLang="en-US" smtClean="0"/>
              <a:t>四季</a:t>
            </a:r>
            <a:r>
              <a:rPr lang="en-US" altLang="zh-TW" smtClean="0"/>
              <a:t>》</a:t>
            </a:r>
            <a:r>
              <a:rPr lang="zh-TW" altLang="en-US" smtClean="0"/>
              <a:t>的意境，雖沒有當代音樂的華麗色彩，卻充滿了古代版畫中，那股樸質淳厚的意味，令聆賞者不禁悠然神往。曲中刻畫四季不同景物與情景的手法，是何等鮮明、清澄又純樸，任何人聆聽之後，親切之情油然而生。這也正是巴洛克音樂的最大魅力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/>
            </a:r>
            <a:br>
              <a:rPr lang="zh-TW" altLang="en-US" smtClean="0"/>
            </a:br>
            <a:r>
              <a:rPr lang="en-US" altLang="zh-TW" b="1" smtClean="0"/>
              <a:t>【</a:t>
            </a:r>
            <a:r>
              <a:rPr lang="zh-TW" altLang="en-US" b="1" smtClean="0"/>
              <a:t>高度讚譽</a:t>
            </a:r>
            <a:r>
              <a:rPr lang="en-US" altLang="zh-TW" b="1" smtClean="0"/>
              <a:t>】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難怪這首「四季」於</a:t>
            </a:r>
            <a:r>
              <a:rPr lang="en-US" altLang="zh-TW" smtClean="0"/>
              <a:t>1725</a:t>
            </a:r>
            <a:r>
              <a:rPr lang="zh-TW" altLang="en-US" smtClean="0"/>
              <a:t>年在阿姆斯特丹及</a:t>
            </a:r>
            <a:r>
              <a:rPr lang="en-US" altLang="zh-TW" smtClean="0"/>
              <a:t>1729</a:t>
            </a:r>
            <a:r>
              <a:rPr lang="zh-TW" altLang="en-US" smtClean="0"/>
              <a:t>年於巴黎出版後，立刻贏得高度讚譽。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根據法國莫柯瑞記載：路易十五甚至於</a:t>
            </a:r>
            <a:r>
              <a:rPr lang="en-US" altLang="zh-TW" smtClean="0"/>
              <a:t>1730.11.25</a:t>
            </a:r>
            <a:r>
              <a:rPr lang="zh-TW" altLang="en-US" smtClean="0"/>
              <a:t>親自指揮四季的演出，宮廷內數位貴族成員也參加演出。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/>
            </a:r>
            <a:br>
              <a:rPr lang="zh-TW" altLang="en-US" smtClean="0"/>
            </a:br>
            <a:r>
              <a:rPr lang="zh-TW" altLang="en-US" smtClean="0"/>
              <a:t>　　</a:t>
            </a:r>
            <a:r>
              <a:rPr lang="en-US" altLang="zh-TW" smtClean="0"/>
              <a:t>《</a:t>
            </a:r>
            <a:r>
              <a:rPr lang="zh-TW" altLang="en-US" smtClean="0"/>
              <a:t>四季</a:t>
            </a:r>
            <a:r>
              <a:rPr lang="en-US" altLang="zh-TW" smtClean="0"/>
              <a:t>》</a:t>
            </a:r>
            <a:r>
              <a:rPr lang="zh-TW" altLang="en-US" smtClean="0"/>
              <a:t>經常在廣告或電影中出現，還有各種場合的配樂或氣象報告的背景音樂都非常喜歡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取用。春夏秋冬四首樂曲事實上可以分開來演奏，但大部份的音樂會或錄音都還是把它們放在一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起。小提琴獨奏和絃樂團是有機合作體，常常和第一小提琴一起合奏，偶而才跳出來成為獨奏。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建議在聽音樂前先讀詩，才了解曲子所描寫的情景。聆聽時，注意音樂怎樣表現這些自然中的元 　　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素，以及情緒如何轉換。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1044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1EFE2DD-AC9D-4424-83F7-2A79AE601078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◎第一號</a:t>
            </a:r>
            <a:r>
              <a:rPr lang="en-US" altLang="zh-TW" b="1" smtClean="0"/>
              <a:t>E</a:t>
            </a:r>
            <a:r>
              <a:rPr lang="zh-TW" altLang="en-US" b="1" smtClean="0"/>
              <a:t>大調 春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第一樂章是以快板表現迎接新春的喜悅，獨奏小提琴模仿「鳥歌」，總奏模仿「潺潺的水聲」。其明朗的氣氛因雷雨來襲而一時中斷。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第二樂章中運用最緩板，由獨奏小提琴描寫出在草原上打盹的牧羊人。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第三樂章輕快的西西裡舞曲，描寫春天晴朗的天空下，少女們與牧羊人，隨著純樸牧笛輕快曲調婆娑起舞的樣子。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54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3BD1150-E2BA-4CE5-802B-637436212684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65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36D2F1D-BEE3-443F-8D89-0A010AEFD6B0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b="1" dirty="0" smtClean="0"/>
              <a:t>E</a:t>
            </a:r>
            <a:r>
              <a:rPr lang="zh-TW" altLang="en-US" b="1" dirty="0" smtClean="0"/>
              <a:t>調第一號協奏曲</a:t>
            </a:r>
            <a:r>
              <a:rPr lang="en-US" altLang="zh-TW" b="1" dirty="0" smtClean="0"/>
              <a:t>『</a:t>
            </a:r>
            <a:r>
              <a:rPr lang="zh-TW" altLang="en-US" b="1" dirty="0" smtClean="0"/>
              <a:t>春季</a:t>
            </a:r>
            <a:r>
              <a:rPr lang="en-US" altLang="zh-TW" b="1" dirty="0" smtClean="0"/>
              <a:t>』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A.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春臨大地，愉悅歡心</a:t>
            </a:r>
            <a:br>
              <a:rPr lang="zh-TW" altLang="en-US" dirty="0" smtClean="0"/>
            </a:br>
            <a:r>
              <a:rPr lang="en-US" altLang="zh-TW" dirty="0" smtClean="0"/>
              <a:t>B.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鳥兒歡唱，迎接美麗的春天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三把小提琴顫音</a:t>
            </a:r>
            <a:r>
              <a:rPr lang="en-US" altLang="zh-TW" dirty="0" smtClean="0"/>
              <a:t>)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C.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春風吹拂，小河清柔細語，潺潺溪倘</a:t>
            </a:r>
            <a:br>
              <a:rPr lang="zh-TW" altLang="en-US" dirty="0" smtClean="0"/>
            </a:br>
            <a:r>
              <a:rPr lang="en-US" altLang="zh-TW" dirty="0" smtClean="0"/>
              <a:t>D.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此時天空披上一層黑幕，閃電和雷聲彷彿在預言什麼</a:t>
            </a:r>
            <a:br>
              <a:rPr lang="zh-TW" altLang="en-US" dirty="0" smtClean="0"/>
            </a:br>
            <a:r>
              <a:rPr lang="en-US" altLang="zh-TW" dirty="0" smtClean="0"/>
              <a:t>E.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當大地復甦，鳥兒又唱起青翠迷人的歌曲</a:t>
            </a:r>
            <a:br>
              <a:rPr lang="zh-TW" altLang="en-US" dirty="0" smtClean="0"/>
            </a:br>
            <a:r>
              <a:rPr lang="en-US" altLang="zh-TW" dirty="0" smtClean="0"/>
              <a:t>F.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在花園錦簇的草原上，簌簌作響的枝葉下，牧羊人和他那忠實的狗酣然入睡</a:t>
            </a:r>
            <a:br>
              <a:rPr lang="zh-TW" altLang="en-US" dirty="0" smtClean="0"/>
            </a:br>
            <a:r>
              <a:rPr lang="en-US" altLang="zh-TW" dirty="0" smtClean="0"/>
              <a:t>G.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在春光明媚的燦爛天空下，和著鄉村風笛的歡歌，仙女和牧羊人翩翩起舞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第一樂章活潑的快板</a:t>
            </a:r>
            <a:r>
              <a:rPr lang="en-US" altLang="zh-TW" dirty="0" smtClean="0"/>
              <a:t>A</a:t>
            </a:r>
            <a:r>
              <a:rPr lang="zh-TW" altLang="en-US" dirty="0" smtClean="0"/>
              <a:t>－</a:t>
            </a:r>
            <a:r>
              <a:rPr lang="en-US" altLang="zh-TW" dirty="0" smtClean="0"/>
              <a:t>E</a:t>
            </a:r>
            <a:r>
              <a:rPr lang="zh-TW" altLang="en-US" dirty="0" smtClean="0"/>
              <a:t>，第二樂章寬廣而輕柔的最緩版</a:t>
            </a:r>
            <a:r>
              <a:rPr lang="en-US" altLang="zh-TW" dirty="0" smtClean="0"/>
              <a:t>F</a:t>
            </a:r>
            <a:r>
              <a:rPr lang="zh-TW" altLang="en-US" dirty="0" smtClean="0"/>
              <a:t>，第三樂章草原之舞快板終曲</a:t>
            </a:r>
            <a:r>
              <a:rPr lang="en-US" altLang="zh-TW" dirty="0" smtClean="0"/>
              <a:t>G</a:t>
            </a:r>
            <a:r>
              <a:rPr lang="zh-TW" altLang="en-US" dirty="0" smtClean="0"/>
              <a:t>，結尾小提琴獨奏舞者離去之孤獨心情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eaLnBrk="1" hangingPunct="1">
              <a:spcBef>
                <a:spcPct val="0"/>
              </a:spcBef>
            </a:pPr>
            <a:endParaRPr lang="zh-TW" altLang="en-US" dirty="0" smtClean="0"/>
          </a:p>
        </p:txBody>
      </p:sp>
      <p:sp>
        <p:nvSpPr>
          <p:cNvPr id="1075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AFE9118-5CF8-4908-BE50-CC1F860762D4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◎第二號</a:t>
            </a:r>
            <a:r>
              <a:rPr lang="en-US" altLang="zh-TW" b="1" smtClean="0"/>
              <a:t>g</a:t>
            </a:r>
            <a:r>
              <a:rPr lang="zh-TW" altLang="en-US" b="1" smtClean="0"/>
              <a:t>小調 夏</a:t>
            </a:r>
            <a:endParaRPr lang="zh-TW" altLang="en-US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在前曲用</a:t>
            </a:r>
            <a:r>
              <a:rPr lang="en-US" altLang="zh-TW" smtClean="0"/>
              <a:t>E</a:t>
            </a:r>
            <a:r>
              <a:rPr lang="zh-TW" altLang="en-US" smtClean="0"/>
              <a:t>大調描寫綠意盎然的春季之相對下，這裡以</a:t>
            </a:r>
            <a:r>
              <a:rPr lang="en-US" altLang="zh-TW" smtClean="0"/>
              <a:t>g</a:t>
            </a:r>
            <a:r>
              <a:rPr lang="zh-TW" altLang="en-US" smtClean="0"/>
              <a:t>小調來描寫炎熱令人討厭的夏季。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第一樂章是不太快的快板，不但描寫出豔陽下人畜的掙扎，也表現出恐懼北風與驟雨的「村民之嘆」。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第二樂章慢板中，描寫疲憊的牧羊人遭到蒼蠅、蚊蟲的侵擾。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第三樂章急板，附有「炎夏季節」的副題，戲劇性的描寫出狂風與巨大的雷聲。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85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E84401E-41EF-4BB4-863C-E5694F3812D7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809CC5-3E85-4D1A-866B-9429CA8A3D45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◎第三號</a:t>
            </a:r>
            <a:r>
              <a:rPr lang="en-US" altLang="zh-TW" b="1" smtClean="0"/>
              <a:t>F</a:t>
            </a:r>
            <a:r>
              <a:rPr lang="zh-TW" altLang="en-US" b="1" smtClean="0"/>
              <a:t>大調 秋</a:t>
            </a:r>
            <a:endParaRPr lang="zh-TW" altLang="en-US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用清爽的</a:t>
            </a:r>
            <a:r>
              <a:rPr lang="en-US" altLang="zh-TW" smtClean="0"/>
              <a:t>F</a:t>
            </a:r>
            <a:r>
              <a:rPr lang="zh-TW" altLang="en-US" smtClean="0"/>
              <a:t>大調，生動的描寫出農民慶豐收的喜悅氣氛與狩獵的情景。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第一樂章是「村民的舞蹈與歌」快板，描寫村民舉杯慶祝，到酒醉後入睡的情景。</a:t>
            </a:r>
            <a:endParaRPr lang="en-US" altLang="zh-TW" b="1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第二樂章是附有「沈睡的醉漢」之副題的慢板，描寫人們入睡後寧靜的秋夜情景。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第三樂章是題「狩獵」的快板，以獨奏樂器用複音奏法模仿的號角聲，以及槍聲及獵犬吠聲等，生動描寫出狩獵的情景。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116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4CF7E7C-88DF-4DF0-8B5E-D82DA0A5E767}" type="slidenum">
              <a:rPr kumimoji="0" lang="zh-TW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kumimoji="0"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E108D4F-1E7A-405F-AE90-F006D56AB533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A3EB126-5AAB-498B-99EA-3BE408EBDF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14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3FB8E5B-B6EC-48F9-BFD9-D00FBE2C3F1B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5B6EC28-673E-4FD9-A0F1-A88F227F8D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390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34A647D-FD38-4777-BF09-DFEDC3223CB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0C96B51-68AB-42F9-8FD0-D5E6BBB1E1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857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CB45269-2ACB-436D-AC85-273985F005C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6CD3787-D499-4FBB-BE5E-B94A13FA6C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37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2E3DF3C-F82A-4C5C-B6A2-820BE1A71856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F094BEB-763E-45CA-9697-15E8F790BB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324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BF1BA51-95EB-447D-9746-E8AE04D8195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8A84538-0891-43B2-A70C-1AACA82B00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1502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BFD294E-88C3-4501-8C97-9B03E5177E12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657EC27-1A1D-41F9-AC80-FCD20D1906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81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93E4701-C196-44EF-88FF-1AADDB80D28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09FE0FC-A8C0-4191-A042-A57134A28D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148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A0370DD-B1A3-4AEF-9D7A-E468504AF736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E7471A3-9D91-46A0-88F5-3BFCB14F77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971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02C03CA-776B-4E48-81EB-2408DDF05746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F632783-F355-4088-9473-D7DEE94194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572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AC76CC3-53A2-4F53-BB19-2E4A2E55A5F5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230F01C-06F8-4477-94D5-0DA204EC23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0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F496FE9-5963-468B-814B-521F131486E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C9D87B1-110E-4574-B46E-DCDF77DD78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143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B2863E2-8E1F-4F9F-B498-F2EB8CE495A1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3B0424D-FC87-4C49-96DB-1100E36C79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14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6E1A2B6-4DF5-427D-A6B2-A9B4CFF7F31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28161F6-3982-4817-9DF1-4D597C77C8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792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A28164E-D9AB-4D77-B40C-6BCCC792162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6E63A2E-EC40-4494-AE21-ABB7E2F0D3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022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4F169AB-E493-4C7E-9C8B-8DE4425DF89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47C1996-924E-45F3-9BA9-148B3CE784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78398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4DF3622-F31A-412E-A240-6B296B815B62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7372315-EEDF-4407-AD6E-E804EFB02E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639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C3C94D8-EC9C-43AB-A10C-820439B960E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66ABC97-9247-4721-8251-EFB5277F80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044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18D66F1-7C56-461E-9D3F-BF9D842B7DE3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B9BA18D-A6EF-4680-AA01-2797D9715F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0393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DABBDEF-22EA-42B4-A316-B11948802E61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EE315A4-BB1B-4653-9645-86A14C97E0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0540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2589B6A-87BB-4100-8F2B-79ED79F9D069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B6AFFFA-A817-45E4-9AEF-91C9BF2FD4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233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27FF5B0-A83C-4885-B5A9-538F6BE598ED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A661045-22C7-42AC-BD37-0FE5107383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01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9CF5DF8-3A07-4700-B453-219953D22C8F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2FB953C-64F9-438F-A430-69B59B3301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5350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C76B34F-D596-4512-A00E-B252340921F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4180BAA-B7CB-4C4B-885C-465F226994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59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BE4C2CD-13B5-46D5-8BF8-8F7D522D286F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72C0BFF-E9C8-4521-B6E7-BAEE071382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5057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CF1C389-8B6A-43BE-BE54-1D393CC46834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B6C6CE5-FC47-440F-847A-F4C44B1586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03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F6CE2B2-79F8-4708-AFFE-107D0F65C36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3367608-AA83-40D3-9722-402BCDE661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7160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CD1E58D-4869-4D51-BD7E-1183AD4B726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AA15FD8-3C16-46C9-BA7B-9FAB5DA10E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2481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BD54EB1-0F4A-44F5-8F6E-38FFC5DA2F8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C9A6E04-1F87-48C9-9AF7-824204CC4B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1761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1925431-7D74-4972-91FB-07D7173C256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8CE22FB-61CA-4C5E-A2CD-29AD61327B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893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30A9FF1-481B-4706-ADD0-8151BF45D3E3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C0295F8-E5EE-499E-A218-E4795D1529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0394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1C16E30-3E57-4F02-A67F-948909D8EA1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7A51FCE-EED0-4A87-8A16-28F68A10D3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500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F3175A1-9A2B-4559-827C-15974FF3CBE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28BA440-2FAD-4F4B-80E6-F54960C39D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72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A3634D4-D1BA-4D8D-83FD-3439197B69F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FA9DBEE-895C-4C75-BD87-7AA26E3860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6005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EF5EBEB-2B1C-407F-A225-0A1CA0909D6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828D23E-9624-4081-B75B-A2E2532CDB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070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0362DF6-5049-4385-8677-B1A5396FEBE1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1682B6E-C68E-44AE-9123-ADE81E16C3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4619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47C529E-EFE2-451B-9A62-A52D64F10254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D897757-9B77-4D25-A65A-C60138CC2D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6809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1497246-B340-4966-9BF2-E1DAC6ACF6F2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415495C-24C5-4BE6-9299-4D81FFAD97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7390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5F77D21-7225-441E-B7FC-587621FCB7CF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46772B5-8792-4A7C-A0BE-5EB7A758D3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858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DD373E6-FAAB-4F75-B9BF-EE4106194AE5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903E67C-26BF-4CF8-A886-74952C681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9729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D6A9115-1B33-436F-B8FA-E8016452E9C6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38D8D7B-7484-43F7-8AFC-FE2A796AF6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574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2893D0F-AAF7-4A24-B93F-0A3227551E5B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6143129-CAEF-46D1-8A0A-CCBFF4A282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1128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9E7C666-B55D-4FC3-8C1D-E71BBE29F4C4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41D7A80-B527-471A-B909-CC7C931AA0F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4318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2902149-52A2-4018-AF2F-9EAE576F11D3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00F7588-8F36-4A7E-8040-EC363C6E4E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61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D89B5C8-1D13-4D84-BE99-34F1724E782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CB0D0CA-6662-4243-83B6-BAE355FF32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30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EF98FF6-B5A6-40D3-9F82-49470A5D953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950C557-74FA-4803-BA98-9A4F40148C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6808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FE71CB2-927C-461F-9AD5-059865BF9BD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FE8FEA9-2D6C-4387-804A-04E150DFF7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6679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6AE01B1-1B8D-4E83-A095-4F768C1B9E89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F7CCA98-C68A-4970-9CC2-F5383540C8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35124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2C6E8F3-77E9-485F-9951-D5D68AA8009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98B4DCE-D133-4CC9-9242-B31DC9BA2E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0083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10DFE8C-9E31-4333-9726-1294A9CB8354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5D74E01-B370-402B-8E93-44D33636AB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7882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5C5392D-B938-479D-8386-FC3F274E2C4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0496501-936E-4777-8973-7B275C4AA6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1600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B24A32B-7B88-4309-A763-56AA907CCB2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7E335BB-67F9-419D-9EF9-C8CF18FF13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3296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3414DBC-68D1-437A-8649-0F38F9178BD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D54A54B-634A-4DC1-BACA-03EF1290C4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8722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94F01AF-BFFD-4269-8A01-F5D532B2D03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5C4285B-ED3F-4CD0-B3F2-DC121E5FAD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00732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9E89318-6F20-490B-8C62-3465F7E5930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BEE1A2D-97BB-4EA9-8607-7184955881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70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E055738-3D0C-406A-B2E1-E02F4632A80D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C146CAB-AB15-46AE-A8D9-F8F5D31007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6479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F2ADDC5-7097-4BE6-876E-38ACC142F79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6CF801E-183C-4C3A-8921-9AF07C851C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6735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8BEFFF04-75CD-45F3-88AC-06E0B412289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C586499-AAC9-4A52-A130-BF29299E7E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6977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4A1A8E3-5B23-43DB-A0EA-EA8DF55BC3CA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80DF201-9551-418B-BEA8-5F71E5B2FE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2208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0BDF346-A4CA-406A-953F-F96B74D39393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0497B60-B5E0-4FBD-A99B-AE0401D3C7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2745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95B8670-CD31-4EC1-BF61-845A9AE4722E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05F1FE3-8FDD-4173-86C5-8ACAB9FEEB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39221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BAFCCFF-8F4D-4FBC-B526-0A688125625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478EDAE-1318-43F9-8EBA-DD004253BF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808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D7829D1-DA24-4869-A834-4522938AC5A9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B0288D7-4A2D-4C39-9D29-1BB5400BB2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543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4C213EE-458A-490B-A076-B04BA2226F5F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AD19B02-BE5B-4752-BE72-2A58DFA00A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5155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D98C384-AB98-4122-A269-BF5BD969C8E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299A42A-3937-48D0-88E8-649EDEDB9E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92295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762012E5-EB87-4F4C-AA35-868BE27F066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A1AD323-A354-4AE9-9D54-B4399F3565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79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EBC07A04-CEE4-4B46-941A-A31AD15DD100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B8D40BB-731B-4B43-AA5C-F883C723FC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5499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8327"/>
            <a:ext cx="4038600" cy="40398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8B5E6602-1F52-4A60-B0CA-881B22B94564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89261AC8-86A2-4503-B5F3-40389FA2A4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3285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5E44A09-3C70-4809-87BD-0332F068548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C7B980D-A994-47AC-8AFF-33DB30B7CB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55998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754416E-120D-44EF-8E9D-91D7CF90814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B145AB5-8AF4-4760-99DE-0C6E3A336D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8893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A3C30B0-2C8C-4EC0-AE4D-0266F2EEE247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6B8E481-93BE-4706-A78B-0235F1FEB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0439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0288283-6CC1-4E11-8A8F-ACB3AAEEADD9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0049B7A-0FC3-4325-99C6-D96EC133E9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3993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50D87AB3-AAFE-466C-8304-F7178C1082AC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CD2439A-1763-499D-BBE9-1F6DC42629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282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6CAF94F-DE8C-46D4-B413-0B4065A8E252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2B92036-23C8-4D59-9E69-2B012B83B4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5805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5140"/>
            <a:ext cx="2057400" cy="5223028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5140"/>
            <a:ext cx="6019800" cy="52230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4984FE5-A27E-4D9E-8C8F-45B455B0C778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C8BF4A01-549E-4F11-9E14-F1D759A8A4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2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3C15D60-3109-43D4-9E05-7CB48A9C8E5D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2B224C9-22CB-42F1-9F9E-486B7D3135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4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1CEEA90-A08B-4913-997E-5BE45B7DDBFF}" type="datetimeFigureOut">
              <a:rPr lang="zh-TW" altLang="en-US"/>
              <a:pPr>
                <a:defRPr/>
              </a:pPr>
              <a:t>2014/10/22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5673725"/>
            <a:ext cx="2895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5673725"/>
            <a:ext cx="2133600" cy="3254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DF86777-09E4-4D86-9D32-0F70848FF3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2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31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EF4F5"/>
              </a:clrFrom>
              <a:clrTo>
                <a:srgbClr val="FEF4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78" b="41568"/>
          <a:stretch>
            <a:fillRect/>
          </a:stretch>
        </p:blipFill>
        <p:spPr bwMode="auto">
          <a:xfrm>
            <a:off x="-215900" y="4114800"/>
            <a:ext cx="6659563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圖片 38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-6350"/>
            <a:ext cx="250983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2052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樂曲介紹  </a:t>
            </a:r>
            <a:r>
              <a:rPr kumimoji="0"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春季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夏季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秋季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冬季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</a:t>
            </a:r>
            <a:endParaRPr kumimoji="0" lang="zh-TW" altLang="en-US" sz="2400" dirty="0">
              <a:solidFill>
                <a:schemeClr val="bg1">
                  <a:lumMod val="8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>
                  <a:lumMod val="7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3076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樂曲介紹  </a:t>
            </a:r>
            <a:r>
              <a:rPr kumimoji="0" lang="zh-TW" alt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春季  </a:t>
            </a:r>
            <a:r>
              <a:rPr kumimoji="0" lang="zh-TW" alt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夏季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秋季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冬季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</a:t>
            </a:r>
            <a:endParaRPr kumimoji="0" lang="zh-TW" altLang="en-US" sz="2400" dirty="0">
              <a:solidFill>
                <a:schemeClr val="bg1">
                  <a:lumMod val="8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>
                  <a:lumMod val="7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4100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樂曲介紹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春季  </a:t>
            </a:r>
            <a:r>
              <a:rPr kumimoji="0" lang="zh-TW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夏季  </a:t>
            </a:r>
            <a:r>
              <a:rPr kumimoji="0" lang="zh-TW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秋季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冬季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</a:t>
            </a:r>
            <a:endParaRPr kumimoji="0" lang="zh-TW" altLang="en-US" sz="2400" dirty="0">
              <a:solidFill>
                <a:schemeClr val="bg1">
                  <a:lumMod val="8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2400" dirty="0">
              <a:solidFill>
                <a:schemeClr val="bg1">
                  <a:lumMod val="7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5124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樂曲介紹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春季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夏季  </a:t>
            </a:r>
            <a:r>
              <a:rPr kumimoji="0" lang="zh-TW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秋季  </a:t>
            </a:r>
            <a:r>
              <a:rPr kumimoji="0" lang="zh-TW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冬季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</a:t>
            </a:r>
            <a:endParaRPr kumimoji="0" lang="zh-TW" altLang="en-US" sz="2400" dirty="0">
              <a:solidFill>
                <a:schemeClr val="bg1">
                  <a:lumMod val="85000"/>
                </a:schemeClr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6148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樂曲介紹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春季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夏季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chemeClr val="bg1">
                    <a:lumMod val="85000"/>
                  </a:schemeClr>
                </a:solidFill>
                <a:latin typeface="Adobe 繁黑體 Std B" pitchFamily="34" charset="-120"/>
                <a:ea typeface="Adobe 繁黑體 Std B" pitchFamily="34" charset="-120"/>
              </a:rPr>
              <a:t>秋季  </a:t>
            </a:r>
            <a:r>
              <a:rPr kumimoji="0" lang="zh-TW" alt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  </a:t>
            </a:r>
            <a:r>
              <a:rPr kumimoji="0" lang="zh-TW" alt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冬季  </a:t>
            </a:r>
            <a:r>
              <a:rPr kumimoji="0" lang="zh-TW" alt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dobe 繁黑體 Std B" pitchFamily="34" charset="-120"/>
                <a:cs typeface="Arial"/>
              </a:rPr>
              <a:t>♪</a:t>
            </a:r>
            <a:endParaRPr kumimoji="0" lang="zh-TW" alt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群組 9"/>
          <p:cNvGrpSpPr>
            <a:grpSpLocks/>
          </p:cNvGrpSpPr>
          <p:nvPr userDrawn="1"/>
        </p:nvGrpSpPr>
        <p:grpSpPr bwMode="auto">
          <a:xfrm>
            <a:off x="6300788" y="-88900"/>
            <a:ext cx="3455987" cy="2443163"/>
            <a:chOff x="6300192" y="-99392"/>
            <a:chExt cx="3456384" cy="2736304"/>
          </a:xfrm>
        </p:grpSpPr>
        <p:pic>
          <p:nvPicPr>
            <p:cNvPr id="7172" name="圖片 6"/>
            <p:cNvPicPr>
              <a:picLocks noChangeAspect="1"/>
            </p:cNvPicPr>
            <p:nvPr userDrawn="1"/>
          </p:nvPicPr>
          <p:blipFill>
            <a:blip r:embed="rId13">
              <a:clrChange>
                <a:clrFrom>
                  <a:srgbClr val="EEEEEE"/>
                </a:clrFrom>
                <a:clrTo>
                  <a:srgbClr val="EEEEE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4965" y="-6932"/>
              <a:ext cx="2509868" cy="249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矩形 7"/>
            <p:cNvSpPr/>
            <p:nvPr userDrawn="1"/>
          </p:nvSpPr>
          <p:spPr>
            <a:xfrm>
              <a:off x="6300192" y="-99392"/>
              <a:ext cx="3456384" cy="2736304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9" name="文字方塊 8"/>
          <p:cNvSpPr txBox="1"/>
          <p:nvPr userDrawn="1"/>
        </p:nvSpPr>
        <p:spPr>
          <a:xfrm>
            <a:off x="611188" y="334963"/>
            <a:ext cx="67691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dobe 繁黑體 Std B" pitchFamily="34" charset="-120"/>
                <a:cs typeface="Arial"/>
              </a:rPr>
              <a:t>♪  資料來源  ♪</a:t>
            </a:r>
            <a:endParaRPr kumimoji="0" lang="zh-TW" altLang="en-US" sz="2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itchFamily="34" charset="-12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-classical.com/redirect.php?tid=7630&amp;goto=lastpost" TargetMode="External"/><Relationship Id="rId7" Type="http://schemas.openxmlformats.org/officeDocument/2006/relationships/hyperlink" Target="http://www.youtube.com/watch?v=H7hGiZ579cs&amp;feature=related" TargetMode="External"/><Relationship Id="rId2" Type="http://schemas.openxmlformats.org/officeDocument/2006/relationships/hyperlink" Target="http://blog.sina.com.tw/classicmx/article.php?pbgid=40922&amp;entryid=573195" TargetMode="External"/><Relationship Id="rId1" Type="http://schemas.openxmlformats.org/officeDocument/2006/relationships/slideLayout" Target="../slideLayouts/slideLayout73.xml"/><Relationship Id="rId6" Type="http://schemas.openxmlformats.org/officeDocument/2006/relationships/hyperlink" Target="http://www.youtube.com/watch?v=b1pQKgH0M4M" TargetMode="External"/><Relationship Id="rId5" Type="http://schemas.openxmlformats.org/officeDocument/2006/relationships/hyperlink" Target="http://zh.wikipedia.org/wiki/%E5%9B%9B%E5%AD%A3_(%E7%B6%AD%E7%93%A6%E7%88%BE%E7%AC%AC)" TargetMode="External"/><Relationship Id="rId4" Type="http://schemas.openxmlformats.org/officeDocument/2006/relationships/hyperlink" Target="http://www.youtube.com/watch?v=vUKEED3CIxA&amp;feature=player_detail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9.xml"/><Relationship Id="rId1" Type="http://schemas.openxmlformats.org/officeDocument/2006/relationships/video" Target="file:///F:\&#38899;&#27138;&#27427;&#36062;\&#26149;~1.wmv" TargetMode="External"/><Relationship Id="rId5" Type="http://schemas.openxmlformats.org/officeDocument/2006/relationships/image" Target="../media/image4.png"/><Relationship Id="rId4" Type="http://schemas.openxmlformats.org/officeDocument/2006/relationships/hyperlink" Target="&#26149;~1.wm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262188"/>
            <a:ext cx="7772400" cy="13128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韋瓦第作品介紹 </a:t>
            </a:r>
            <a:r>
              <a:rPr lang="en-US" altLang="zh-TW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四季</a:t>
            </a: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718017" y="176455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圓角矩形 11"/>
            <p:cNvSpPr/>
            <p:nvPr/>
          </p:nvSpPr>
          <p:spPr>
            <a:xfrm>
              <a:off x="718017" y="1676501"/>
              <a:ext cx="4286031" cy="1368152"/>
            </a:xfrm>
            <a:prstGeom prst="roundRect">
              <a:avLst>
                <a:gd name="adj" fmla="val 18789"/>
              </a:avLst>
            </a:prstGeom>
            <a:solidFill>
              <a:srgbClr val="FFC000"/>
            </a:solidFill>
            <a:ln w="63500">
              <a:solidFill>
                <a:srgbClr val="FFC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第一樂章－</a:t>
              </a:r>
              <a:r>
                <a:rPr kumimoji="0" lang="zh-TW" altLang="en-US" sz="1600" dirty="0">
                  <a:latin typeface="微軟正黑體" pitchFamily="34" charset="-120"/>
                  <a:ea typeface="微軟正黑體" pitchFamily="34" charset="-120"/>
                </a:rPr>
                <a:t>「</a:t>
              </a: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村民的舞蹈與歌</a:t>
              </a:r>
              <a:r>
                <a:rPr kumimoji="0" lang="zh-TW" altLang="en-US" sz="1600" dirty="0">
                  <a:latin typeface="微軟正黑體" pitchFamily="34" charset="-120"/>
                  <a:ea typeface="微軟正黑體" pitchFamily="34" charset="-120"/>
                </a:rPr>
                <a:t>」</a:t>
              </a: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快板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C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描寫村民舉杯慶祝，到酒醉後入睡的情景。</a:t>
              </a:r>
              <a:endParaRPr kumimoji="0" lang="zh-TW" altLang="en-US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718017" y="3208301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圓角矩形 14"/>
            <p:cNvSpPr/>
            <p:nvPr/>
          </p:nvSpPr>
          <p:spPr>
            <a:xfrm>
              <a:off x="718017" y="1676501"/>
              <a:ext cx="4286031" cy="1368152"/>
            </a:xfrm>
            <a:prstGeom prst="roundRect">
              <a:avLst>
                <a:gd name="adj" fmla="val 18789"/>
              </a:avLst>
            </a:prstGeom>
            <a:solidFill>
              <a:srgbClr val="0070C0"/>
            </a:solidFill>
            <a:ln w="63500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第二樂章－</a:t>
              </a: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「</a:t>
              </a: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沈睡的醉漢</a:t>
              </a: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」</a:t>
              </a: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慢板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70C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描寫人們入睡後寧靜的秋夜情景。</a:t>
              </a:r>
              <a:endParaRPr kumimoji="0" lang="zh-TW" altLang="en-US" dirty="0"/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718017" y="464487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圓角矩形 2"/>
            <p:cNvSpPr/>
            <p:nvPr/>
          </p:nvSpPr>
          <p:spPr>
            <a:xfrm>
              <a:off x="718017" y="1676501"/>
              <a:ext cx="4286031" cy="1368152"/>
            </a:xfrm>
            <a:prstGeom prst="roundRect">
              <a:avLst>
                <a:gd name="adj" fmla="val 18789"/>
              </a:avLst>
            </a:prstGeom>
            <a:solidFill>
              <a:srgbClr val="00B050"/>
            </a:solidFill>
            <a:ln w="63500">
              <a:solidFill>
                <a:srgbClr val="00B05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第三樂章－「狩獵」的快板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4" name="圓角矩形 3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B05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以獨奏樂器用複音奏法模仿的號角聲、槍聲及獵犬　</a:t>
              </a:r>
              <a:endParaRPr kumimoji="0" lang="en-US" altLang="zh-TW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吠聲等，生動描寫出狩獵的情景。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539750" y="900113"/>
            <a:ext cx="4572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調第三號協奏曲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秋季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endParaRPr kumimoji="0"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323850" y="14049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980580"/>
            <a:ext cx="8424936" cy="38884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750" y="1189038"/>
            <a:ext cx="2662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十四行詩 </a:t>
            </a:r>
            <a:r>
              <a:rPr kumimoji="0" lang="en-US" altLang="zh-TW" sz="320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 秋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23850" y="-147638"/>
            <a:ext cx="8424863" cy="861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農人唱歌跳舞，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慶祝莊稼的豐收。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酒神的瓊漿玉液使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眾人在歡愉的氣氛中沉沉睡去。</a:t>
            </a: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在歌聲及舞蹈停止之時，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大地重回寧靜，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萬物隨莊稼的人們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在秋高氣爽中一同進入夢鄉。</a:t>
            </a: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破曉時分號角響起，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獵人帶著獵狗整裝待發。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鳥獸紛逃，而獵人開始追尋獵物的行蹤。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一陣槍聲劇響夾雜獵狗的狂吠之後，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動物四竄奔逃，但終奄奄一息，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不敵死神的召喚。</a:t>
            </a:r>
          </a:p>
          <a:p>
            <a:pPr algn="ctr">
              <a:lnSpc>
                <a:spcPts val="5000"/>
              </a:lnSpc>
            </a:pPr>
            <a:endParaRPr kumimoji="0" lang="zh-TW" altLang="en-US" sz="320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ivaldi Autumn The Four Seasons High Quality .wmv">
            <a:hlinkClick r:id="" action="ppaction://media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1517650"/>
            <a:ext cx="8761413" cy="4398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矩形 1"/>
          <p:cNvSpPr/>
          <p:nvPr/>
        </p:nvSpPr>
        <p:spPr>
          <a:xfrm>
            <a:off x="539750" y="900113"/>
            <a:ext cx="45720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調第三號協奏曲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秋季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endParaRPr kumimoji="0"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5" name="直線接點 4"/>
          <p:cNvCxnSpPr/>
          <p:nvPr/>
        </p:nvCxnSpPr>
        <p:spPr>
          <a:xfrm>
            <a:off x="323850" y="14049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接點 17"/>
          <p:cNvCxnSpPr/>
          <p:nvPr/>
        </p:nvCxnSpPr>
        <p:spPr>
          <a:xfrm>
            <a:off x="323850" y="1485900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群組 16"/>
          <p:cNvGrpSpPr/>
          <p:nvPr/>
        </p:nvGrpSpPr>
        <p:grpSpPr>
          <a:xfrm>
            <a:off x="718017" y="1768141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圓角矩形 18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0070C0"/>
            </a:solidFill>
            <a:ln w="63500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70C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718017" y="320471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圓角矩形 21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00B050"/>
            </a:solidFill>
            <a:ln w="63500">
              <a:solidFill>
                <a:srgbClr val="00B05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B05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718017" y="464487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5" name="圓角矩形 24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cxnSp>
        <p:nvCxnSpPr>
          <p:cNvPr id="27" name="直線接點 26"/>
          <p:cNvCxnSpPr/>
          <p:nvPr/>
        </p:nvCxnSpPr>
        <p:spPr>
          <a:xfrm>
            <a:off x="323850" y="1485900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11" name="Text Box 8"/>
          <p:cNvSpPr txBox="1">
            <a:spLocks noChangeArrowheads="1"/>
          </p:cNvSpPr>
          <p:nvPr/>
        </p:nvSpPr>
        <p:spPr bwMode="auto">
          <a:xfrm>
            <a:off x="827088" y="1720850"/>
            <a:ext cx="28606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第一樂章</a:t>
            </a:r>
            <a:r>
              <a:rPr kumimoji="0" lang="en-US" altLang="zh-TW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不太快的快板</a:t>
            </a:r>
          </a:p>
        </p:txBody>
      </p:sp>
      <p:sp>
        <p:nvSpPr>
          <p:cNvPr id="98312" name="Text Box 9"/>
          <p:cNvSpPr txBox="1">
            <a:spLocks noChangeArrowheads="1"/>
          </p:cNvSpPr>
          <p:nvPr/>
        </p:nvSpPr>
        <p:spPr bwMode="auto">
          <a:xfrm>
            <a:off x="950913" y="22907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98313" name="Text Box 10"/>
          <p:cNvSpPr txBox="1">
            <a:spLocks noChangeArrowheads="1"/>
          </p:cNvSpPr>
          <p:nvPr/>
        </p:nvSpPr>
        <p:spPr bwMode="auto">
          <a:xfrm>
            <a:off x="950913" y="2124075"/>
            <a:ext cx="69564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冰天雪地吹著「恐怖寒風」的冬景外，也描寫出喀</a:t>
            </a:r>
            <a:endParaRPr kumimoji="0"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喀作響的寒顫之聲。</a:t>
            </a:r>
          </a:p>
        </p:txBody>
      </p:sp>
      <p:sp>
        <p:nvSpPr>
          <p:cNvPr id="98314" name="Text Box 11"/>
          <p:cNvSpPr txBox="1">
            <a:spLocks noChangeArrowheads="1"/>
          </p:cNvSpPr>
          <p:nvPr/>
        </p:nvSpPr>
        <p:spPr bwMode="auto">
          <a:xfrm>
            <a:off x="827088" y="3205163"/>
            <a:ext cx="2090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第二樂章</a:t>
            </a:r>
            <a:r>
              <a:rPr kumimoji="0" lang="en-US" altLang="zh-TW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最緩版</a:t>
            </a:r>
          </a:p>
        </p:txBody>
      </p:sp>
      <p:sp>
        <p:nvSpPr>
          <p:cNvPr id="98315" name="Text Box 12"/>
          <p:cNvSpPr txBox="1">
            <a:spLocks noChangeArrowheads="1"/>
          </p:cNvSpPr>
          <p:nvPr/>
        </p:nvSpPr>
        <p:spPr bwMode="auto">
          <a:xfrm>
            <a:off x="879475" y="3565525"/>
            <a:ext cx="72628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小提琴以撥奏模仿屋外的下雨聲，獨奏歌詠出在暖爐</a:t>
            </a:r>
            <a:endParaRPr kumimoji="0"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旁休憩的幸福模樣。</a:t>
            </a:r>
          </a:p>
        </p:txBody>
      </p:sp>
      <p:sp>
        <p:nvSpPr>
          <p:cNvPr id="98316" name="Text Box 13"/>
          <p:cNvSpPr txBox="1">
            <a:spLocks noChangeArrowheads="1"/>
          </p:cNvSpPr>
          <p:nvPr/>
        </p:nvSpPr>
        <p:spPr bwMode="auto">
          <a:xfrm>
            <a:off x="879475" y="4645025"/>
            <a:ext cx="18335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第三樂章</a:t>
            </a:r>
            <a:r>
              <a:rPr kumimoji="0" lang="en-US" altLang="zh-TW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0" lang="zh-TW" altLang="en-US" sz="2000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</a:rPr>
              <a:t>快板</a:t>
            </a:r>
          </a:p>
        </p:txBody>
      </p:sp>
      <p:sp>
        <p:nvSpPr>
          <p:cNvPr id="98317" name="Text Box 14"/>
          <p:cNvSpPr txBox="1">
            <a:spLocks noChangeArrowheads="1"/>
          </p:cNvSpPr>
          <p:nvPr/>
        </p:nvSpPr>
        <p:spPr bwMode="auto">
          <a:xfrm>
            <a:off x="808038" y="5005388"/>
            <a:ext cx="7570787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不停歇連續演奏，所有人在冰上步行滑倒的模樣，及南</a:t>
            </a:r>
            <a:endParaRPr kumimoji="0"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kumimoji="0" lang="zh-TW" altLang="en-US" sz="2400" dirty="0">
                <a:latin typeface="微軟正黑體" pitchFamily="34" charset="-120"/>
                <a:ea typeface="微軟正黑體" pitchFamily="34" charset="-120"/>
              </a:rPr>
              <a:t>風與嚴酷北風的激戰。 </a:t>
            </a:r>
          </a:p>
          <a:p>
            <a:pPr eaLnBrk="1" hangingPunct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980580"/>
            <a:ext cx="8424936" cy="38884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750" y="1189038"/>
            <a:ext cx="2662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十四行詩 </a:t>
            </a:r>
            <a:r>
              <a:rPr kumimoji="0" lang="en-US" altLang="zh-TW" sz="320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 冬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23850" y="-147638"/>
            <a:ext cx="8424863" cy="797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人們在凜冽的寒風中、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在沁冷的冰雪裡不住發抖。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靠著來回跺步來保持體溫，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但牙齒仍不住地打顫。</a:t>
            </a: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在滂沱大雨中坐在火爐旁度過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安靜而美好的時光。</a:t>
            </a: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小心翼翼地踩著步伐前進，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深怕一個不留神栽了個觔斗；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有時在冰上匆匆滑過，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跌坐在雪上，來回地跑步玩耍。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直到冰裂雪融的時刻，聽見溫暖的南風已輕叩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冷漠的冰雪大門。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這是冬天，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一個愉快的冬天。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07950" y="1181100"/>
            <a:ext cx="9144000" cy="4040188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ts val="4000"/>
              </a:lnSpc>
              <a:defRPr/>
            </a:pPr>
            <a:r>
              <a:rPr lang="en-US" altLang="zh-TW" sz="2400" b="1" dirty="0" err="1">
                <a:hlinkClick r:id="rId2"/>
              </a:rPr>
              <a:t>Vesselin</a:t>
            </a:r>
            <a:r>
              <a:rPr lang="zh-TW" altLang="en-US" sz="2400" b="1" dirty="0">
                <a:hlinkClick r:id="rId2"/>
              </a:rPr>
              <a:t>老師演奏韋瓦第四季</a:t>
            </a:r>
            <a:r>
              <a:rPr lang="en-US" altLang="zh-TW" sz="2400" b="1" dirty="0">
                <a:hlinkClick r:id="rId2"/>
              </a:rPr>
              <a:t>--</a:t>
            </a:r>
            <a:r>
              <a:rPr lang="zh-TW" altLang="en-US" sz="2400" b="1" dirty="0">
                <a:hlinkClick r:id="rId2"/>
              </a:rPr>
              <a:t>春、夏、秋、冬（錄音版）</a:t>
            </a:r>
            <a:endParaRPr lang="zh-TW" altLang="en-US" sz="2400" b="1" dirty="0"/>
          </a:p>
          <a:p>
            <a:pPr eaLnBrk="1" hangingPunct="1">
              <a:lnSpc>
                <a:spcPts val="4000"/>
              </a:lnSpc>
              <a:defRPr/>
            </a:pPr>
            <a:r>
              <a:rPr lang="zh-TW" altLang="en-US" sz="2400" b="1" dirty="0" smtClean="0">
                <a:hlinkClick r:id="rId3"/>
              </a:rPr>
              <a:t>韋</a:t>
            </a:r>
            <a:r>
              <a:rPr lang="zh-TW" altLang="en-US" sz="2400" b="1" dirty="0">
                <a:hlinkClick r:id="rId3"/>
              </a:rPr>
              <a:t>瓦第的「四季」協奏曲</a:t>
            </a:r>
            <a:r>
              <a:rPr lang="en-US" altLang="zh-TW" sz="2400" b="1" dirty="0">
                <a:hlinkClick r:id="rId3"/>
              </a:rPr>
              <a:t>VS</a:t>
            </a:r>
            <a:r>
              <a:rPr lang="zh-TW" altLang="en-US" sz="2400" b="1" dirty="0">
                <a:hlinkClick r:id="rId3"/>
              </a:rPr>
              <a:t>韋瓦第親寫的</a:t>
            </a:r>
            <a:r>
              <a:rPr lang="zh-TW" altLang="en-US" sz="2400" b="1" dirty="0" smtClean="0">
                <a:hlinkClick r:id="rId3"/>
              </a:rPr>
              <a:t>十四行詩</a:t>
            </a:r>
            <a:endParaRPr lang="en-US" altLang="zh-TW" sz="2400" b="1" dirty="0" smtClean="0"/>
          </a:p>
          <a:p>
            <a:pPr eaLnBrk="1" hangingPunct="1">
              <a:lnSpc>
                <a:spcPts val="4000"/>
              </a:lnSpc>
              <a:defRPr/>
            </a:pPr>
            <a:r>
              <a:rPr lang="en-US" altLang="zh-TW" sz="2400" b="1" dirty="0" smtClean="0">
                <a:hlinkClick r:id="rId4"/>
              </a:rPr>
              <a:t>Vivaldi </a:t>
            </a:r>
            <a:r>
              <a:rPr lang="en-US" altLang="zh-TW" sz="2400" b="1" dirty="0">
                <a:hlinkClick r:id="rId4"/>
              </a:rPr>
              <a:t>Winter The Four Seasons High </a:t>
            </a:r>
            <a:r>
              <a:rPr lang="en-US" altLang="zh-TW" sz="2400" b="1" dirty="0" smtClean="0">
                <a:hlinkClick r:id="rId4"/>
              </a:rPr>
              <a:t>Quality</a:t>
            </a:r>
            <a:r>
              <a:rPr lang="zh-TW" altLang="en-US" sz="2400" dirty="0" smtClean="0">
                <a:hlinkClick r:id="rId5"/>
              </a:rPr>
              <a:t>四季 </a:t>
            </a:r>
            <a:r>
              <a:rPr lang="en-US" altLang="zh-TW" sz="2400" dirty="0">
                <a:hlinkClick r:id="rId5"/>
              </a:rPr>
              <a:t>(</a:t>
            </a:r>
            <a:r>
              <a:rPr lang="zh-TW" altLang="en-US" sz="2400" dirty="0">
                <a:hlinkClick r:id="rId5"/>
              </a:rPr>
              <a:t>韋瓦第</a:t>
            </a:r>
            <a:r>
              <a:rPr lang="en-US" altLang="zh-TW" sz="2400" dirty="0" smtClean="0">
                <a:hlinkClick r:id="rId5"/>
              </a:rPr>
              <a:t>)</a:t>
            </a:r>
            <a:endParaRPr lang="en-US" altLang="zh-TW" sz="2400" dirty="0" smtClean="0"/>
          </a:p>
          <a:p>
            <a:pPr>
              <a:lnSpc>
                <a:spcPts val="4000"/>
              </a:lnSpc>
              <a:defRPr/>
            </a:pPr>
            <a:r>
              <a:rPr lang="en-US" altLang="zh-TW" sz="2400" b="1" dirty="0">
                <a:hlinkClick r:id="rId6"/>
              </a:rPr>
              <a:t>Vivaldi: The four seasons (Spring)</a:t>
            </a:r>
            <a:endParaRPr lang="en-US" altLang="zh-TW" sz="2400" b="1" dirty="0"/>
          </a:p>
          <a:p>
            <a:pPr>
              <a:lnSpc>
                <a:spcPts val="4000"/>
              </a:lnSpc>
              <a:defRPr/>
            </a:pPr>
            <a:r>
              <a:rPr lang="en-US" altLang="zh-TW" sz="2400" b="1" dirty="0" smtClean="0">
                <a:hlinkClick r:id="rId7"/>
              </a:rPr>
              <a:t>Vivaldi </a:t>
            </a:r>
            <a:r>
              <a:rPr lang="en-US" altLang="zh-TW" sz="2400" b="1" dirty="0">
                <a:hlinkClick r:id="rId7"/>
              </a:rPr>
              <a:t>Autumn The Four Seasons High Quality</a:t>
            </a:r>
            <a:endParaRPr lang="en-US" altLang="zh-TW" sz="2400" b="1" dirty="0"/>
          </a:p>
          <a:p>
            <a:pPr marL="0" indent="0">
              <a:lnSpc>
                <a:spcPts val="4000"/>
              </a:lnSpc>
              <a:buFont typeface="Arial" charset="0"/>
              <a:buNone/>
              <a:defRPr/>
            </a:pP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234950" y="-114300"/>
            <a:ext cx="9648825" cy="62103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-900113" y="1189038"/>
            <a:ext cx="11233151" cy="3887787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50825" y="396875"/>
            <a:ext cx="3457575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CONTENTS</a:t>
            </a:r>
            <a:endParaRPr kumimoji="0" lang="zh-TW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913" y="1325563"/>
            <a:ext cx="6418262" cy="4038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♪"/>
              <a:defRPr/>
            </a:pPr>
            <a:r>
              <a:rPr lang="zh-TW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樂曲介紹</a:t>
            </a:r>
            <a:endParaRPr lang="en-US" altLang="zh-TW" sz="36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just" eaLnBrk="1" fontAlgn="auto" hangingPunct="1">
              <a:lnSpc>
                <a:spcPts val="5000"/>
              </a:lnSpc>
              <a:spcAft>
                <a:spcPts val="0"/>
              </a:spcAft>
              <a:buFont typeface="Arial" pitchFamily="34" charset="0"/>
              <a:buChar char="♪"/>
              <a:defRPr/>
            </a:pPr>
            <a:r>
              <a:rPr lang="en-US" altLang="zh-TW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zh-TW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大調第一號協奏曲</a:t>
            </a:r>
            <a:r>
              <a:rPr lang="en-US" altLang="zh-TW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春季</a:t>
            </a:r>
            <a:r>
              <a:rPr lang="en-US" altLang="zh-TW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just" eaLnBrk="1" fontAlgn="auto" hangingPunct="1">
              <a:lnSpc>
                <a:spcPts val="5000"/>
              </a:lnSpc>
              <a:spcAft>
                <a:spcPts val="0"/>
              </a:spcAft>
              <a:buFont typeface="Arial" pitchFamily="34" charset="0"/>
              <a:buChar char="♪"/>
              <a:defRPr/>
            </a:pPr>
            <a:r>
              <a:rPr lang="zh-TW" altLang="en-US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G</a:t>
            </a:r>
            <a:r>
              <a:rPr lang="zh-TW" altLang="en-US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小調第二號協奏曲</a:t>
            </a:r>
            <a:r>
              <a:rPr lang="en-US" altLang="zh-TW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夏季</a:t>
            </a:r>
            <a:r>
              <a:rPr lang="en-US" altLang="zh-TW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</a:p>
          <a:p>
            <a:pPr algn="just" eaLnBrk="1" fontAlgn="auto" hangingPunct="1">
              <a:lnSpc>
                <a:spcPts val="5000"/>
              </a:lnSpc>
              <a:spcAft>
                <a:spcPts val="0"/>
              </a:spcAft>
              <a:buFont typeface="Arial" pitchFamily="34" charset="0"/>
              <a:buChar char="♪"/>
              <a:defRPr/>
            </a:pPr>
            <a:r>
              <a:rPr lang="zh-TW" altLang="en-US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F</a:t>
            </a:r>
            <a:r>
              <a:rPr lang="zh-TW" altLang="en-US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大調第三號協奏曲</a:t>
            </a:r>
            <a:r>
              <a:rPr lang="en-US" altLang="zh-TW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秋季</a:t>
            </a:r>
            <a:r>
              <a:rPr lang="en-US" altLang="zh-TW" sz="35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</a:p>
          <a:p>
            <a:pPr algn="just" eaLnBrk="1" fontAlgn="auto" hangingPunct="1">
              <a:lnSpc>
                <a:spcPts val="5000"/>
              </a:lnSpc>
              <a:spcAft>
                <a:spcPts val="0"/>
              </a:spcAft>
              <a:buFont typeface="Arial" pitchFamily="34" charset="0"/>
              <a:buChar char="♪"/>
              <a:defRPr/>
            </a:pPr>
            <a:r>
              <a:rPr lang="zh-TW" altLang="en-US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F</a:t>
            </a:r>
            <a:r>
              <a:rPr lang="zh-TW" altLang="en-US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小調第四號協奏曲</a:t>
            </a:r>
            <a:r>
              <a:rPr lang="en-US" altLang="zh-TW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冬季</a:t>
            </a:r>
            <a:r>
              <a:rPr lang="en-US" altLang="zh-TW" sz="35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』</a:t>
            </a:r>
            <a:endParaRPr lang="zh-TW" altLang="en-US" sz="355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♪"/>
              <a:defRPr/>
            </a:pPr>
            <a:endParaRPr lang="zh-TW" altLang="en-US" sz="36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>
            <a:grpSpLocks/>
          </p:cNvGrpSpPr>
          <p:nvPr/>
        </p:nvGrpSpPr>
        <p:grpSpPr bwMode="auto">
          <a:xfrm>
            <a:off x="539750" y="2282825"/>
            <a:ext cx="8064500" cy="1368425"/>
            <a:chOff x="395536" y="2052588"/>
            <a:chExt cx="8064896" cy="1368152"/>
          </a:xfrm>
        </p:grpSpPr>
        <p:sp>
          <p:nvSpPr>
            <p:cNvPr id="2" name="矩形 1"/>
            <p:cNvSpPr/>
            <p:nvPr/>
          </p:nvSpPr>
          <p:spPr>
            <a:xfrm>
              <a:off x="395536" y="2052588"/>
              <a:ext cx="8064896" cy="136815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  調和的靈感</a:t>
              </a:r>
              <a:endParaRPr kumimoji="0" lang="en-US" altLang="zh-TW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3" name="矩形 2"/>
            <p:cNvSpPr/>
            <p:nvPr/>
          </p:nvSpPr>
          <p:spPr>
            <a:xfrm>
              <a:off x="466978" y="2577946"/>
              <a:ext cx="7922014" cy="7793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 包含</a:t>
              </a:r>
              <a:r>
                <a:rPr kumimoji="0" lang="en-US" altLang="zh-TW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12</a:t>
              </a: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首</a:t>
              </a:r>
              <a:r>
                <a:rPr kumimoji="0" lang="zh-TW" altLang="en-US" sz="2400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不同樂器</a:t>
              </a: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和編制的協奏曲</a:t>
              </a:r>
            </a:p>
          </p:txBody>
        </p:sp>
      </p:grpSp>
      <p:grpSp>
        <p:nvGrpSpPr>
          <p:cNvPr id="5" name="群組 4"/>
          <p:cNvGrpSpPr>
            <a:grpSpLocks/>
          </p:cNvGrpSpPr>
          <p:nvPr/>
        </p:nvGrpSpPr>
        <p:grpSpPr bwMode="auto">
          <a:xfrm>
            <a:off x="539750" y="4213225"/>
            <a:ext cx="8064500" cy="1368425"/>
            <a:chOff x="395536" y="2052588"/>
            <a:chExt cx="8064896" cy="1368152"/>
          </a:xfrm>
        </p:grpSpPr>
        <p:sp>
          <p:nvSpPr>
            <p:cNvPr id="6" name="矩形 5"/>
            <p:cNvSpPr/>
            <p:nvPr/>
          </p:nvSpPr>
          <p:spPr>
            <a:xfrm>
              <a:off x="395536" y="2052588"/>
              <a:ext cx="8064896" cy="136815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  和聲與創意的嘗試</a:t>
              </a:r>
              <a:endParaRPr kumimoji="0"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0</a:t>
              </a:r>
              <a:endParaRPr kumimoji="0" lang="en-US" altLang="zh-TW" sz="1400" dirty="0">
                <a:latin typeface="微軟正黑體" pitchFamily="34" charset="-120"/>
                <a:ea typeface="微軟正黑體" pitchFamily="34" charset="-120"/>
              </a:endParaRPr>
            </a:p>
            <a:p>
              <a:pPr indent="1778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466978" y="2577946"/>
              <a:ext cx="7922014" cy="7793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kumimoji="0" lang="en-US" altLang="zh-TW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12</a:t>
              </a: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首則都是</a:t>
              </a:r>
              <a:r>
                <a:rPr kumimoji="0" lang="zh-TW" altLang="en-US" sz="2400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小提琴和絃樂團合奏</a:t>
              </a: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的協奏曲</a:t>
              </a:r>
            </a:p>
          </p:txBody>
        </p:sp>
      </p:grp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39750" y="1189038"/>
            <a:ext cx="4287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最具代表性的協奏曲集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39750" y="1189038"/>
            <a:ext cx="4287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風行三百年的流行音樂</a:t>
            </a:r>
          </a:p>
        </p:txBody>
      </p:sp>
      <p:cxnSp>
        <p:nvCxnSpPr>
          <p:cNvPr id="3" name="直線接點 2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群組 89"/>
          <p:cNvGrpSpPr>
            <a:grpSpLocks/>
          </p:cNvGrpSpPr>
          <p:nvPr/>
        </p:nvGrpSpPr>
        <p:grpSpPr bwMode="auto">
          <a:xfrm>
            <a:off x="1908175" y="1836738"/>
            <a:ext cx="5040313" cy="4181475"/>
            <a:chOff x="1907703" y="1836564"/>
            <a:chExt cx="5040561" cy="4182182"/>
          </a:xfrm>
        </p:grpSpPr>
        <p:sp>
          <p:nvSpPr>
            <p:cNvPr id="90117" name="Rectangle 7"/>
            <p:cNvSpPr>
              <a:spLocks noChangeArrowheads="1"/>
            </p:cNvSpPr>
            <p:nvPr/>
          </p:nvSpPr>
          <p:spPr bwMode="auto">
            <a:xfrm>
              <a:off x="1908175" y="1837311"/>
              <a:ext cx="4968081" cy="4168605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90118" name="Rectangle 8"/>
            <p:cNvSpPr>
              <a:spLocks noChangeArrowheads="1"/>
            </p:cNvSpPr>
            <p:nvPr/>
          </p:nvSpPr>
          <p:spPr bwMode="auto">
            <a:xfrm>
              <a:off x="1908175" y="1853922"/>
              <a:ext cx="2512998" cy="2055974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90119" name="Rectangle 9"/>
            <p:cNvSpPr>
              <a:spLocks noChangeArrowheads="1"/>
            </p:cNvSpPr>
            <p:nvPr/>
          </p:nvSpPr>
          <p:spPr bwMode="auto">
            <a:xfrm>
              <a:off x="1908175" y="3893285"/>
              <a:ext cx="2512998" cy="2112631"/>
            </a:xfrm>
            <a:prstGeom prst="rect">
              <a:avLst/>
            </a:prstGeom>
            <a:solidFill>
              <a:srgbClr val="33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90120" name="Rectangle 10"/>
            <p:cNvSpPr>
              <a:spLocks noChangeArrowheads="1"/>
            </p:cNvSpPr>
            <p:nvPr/>
          </p:nvSpPr>
          <p:spPr bwMode="auto">
            <a:xfrm>
              <a:off x="4421173" y="3893284"/>
              <a:ext cx="2455083" cy="21126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84" name="Oval 11"/>
            <p:cNvSpPr>
              <a:spLocks noChangeArrowheads="1"/>
            </p:cNvSpPr>
            <p:nvPr/>
          </p:nvSpPr>
          <p:spPr bwMode="auto">
            <a:xfrm>
              <a:off x="3708017" y="3189343"/>
              <a:ext cx="1368492" cy="13686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514350" indent="-514350" algn="ctr" fontAlgn="auto">
                <a:spcBef>
                  <a:spcPts val="0"/>
                </a:spcBef>
                <a:spcAft>
                  <a:spcPts val="0"/>
                </a:spcAft>
                <a:buFontTx/>
                <a:buAutoNum type="ea1ChtPlain" startAt="4"/>
                <a:defRPr/>
              </a:pPr>
              <a:r>
                <a:rPr kumimoji="0" lang="zh-TW" alt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季</a:t>
              </a:r>
              <a:endParaRPr kumimoji="0"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誕生</a:t>
              </a:r>
              <a:r>
                <a:rPr kumimoji="0" lang="en-US" altLang="zh-TW" sz="1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1725</a:t>
              </a:r>
              <a:r>
                <a:rPr kumimoji="0" lang="zh-TW" altLang="en-US" sz="1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年</a:t>
              </a:r>
            </a:p>
          </p:txBody>
        </p:sp>
        <p:sp>
          <p:nvSpPr>
            <p:cNvPr id="90122" name="Text Box 15"/>
            <p:cNvSpPr txBox="1">
              <a:spLocks noChangeArrowheads="1"/>
            </p:cNvSpPr>
            <p:nvPr/>
          </p:nvSpPr>
          <p:spPr bwMode="auto">
            <a:xfrm>
              <a:off x="4572001" y="1836564"/>
              <a:ext cx="2304256" cy="1908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十四行詩</a:t>
              </a:r>
              <a:r>
                <a:rPr kumimoji="0" lang="zh-TW" altLang="en-US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</a:p>
            <a:p>
              <a:pPr algn="r"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描述曲中氣氛與場景</a:t>
              </a:r>
              <a:endParaRPr kumimoji="0" lang="en-US" altLang="zh-TW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r"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表達對自然的看法</a:t>
              </a:r>
            </a:p>
            <a:p>
              <a:pPr algn="r"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當作記號和節點</a:t>
              </a:r>
              <a:endParaRPr kumimoji="0" lang="en-US" altLang="zh-TW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0123" name="Text Box 16"/>
            <p:cNvSpPr txBox="1">
              <a:spLocks noChangeArrowheads="1"/>
            </p:cNvSpPr>
            <p:nvPr/>
          </p:nvSpPr>
          <p:spPr bwMode="auto">
            <a:xfrm>
              <a:off x="1947585" y="1846245"/>
              <a:ext cx="2048351" cy="2328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樂曲名稱</a:t>
              </a:r>
              <a:r>
                <a:rPr kumimoji="0" lang="zh-TW" altLang="en-US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</a:p>
            <a:p>
              <a:pPr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標題音樂中的名作</a:t>
              </a:r>
              <a:endParaRPr kumimoji="0" lang="en-US" altLang="zh-TW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智慧與幻想的結合</a:t>
              </a:r>
              <a:endParaRPr kumimoji="0" lang="en-US" altLang="zh-TW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1" hangingPunct="1">
                <a:lnSpc>
                  <a:spcPts val="2200"/>
                </a:lnSpc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保持貴族風範</a:t>
              </a:r>
              <a:endParaRPr kumimoji="0" lang="en-US" altLang="zh-TW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eaLnBrk="1" hangingPunct="1">
                <a:lnSpc>
                  <a:spcPts val="2200"/>
                </a:lnSpc>
                <a:spcBef>
                  <a:spcPct val="50000"/>
                </a:spcBef>
              </a:pPr>
              <a:endParaRPr kumimoji="0" lang="zh-TW" altLang="en-US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0124" name="Text Box 18"/>
            <p:cNvSpPr txBox="1">
              <a:spLocks noChangeArrowheads="1"/>
            </p:cNvSpPr>
            <p:nvPr/>
          </p:nvSpPr>
          <p:spPr bwMode="auto">
            <a:xfrm>
              <a:off x="1907703" y="4125920"/>
              <a:ext cx="2484511" cy="1892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獨特風格</a:t>
              </a:r>
            </a:p>
            <a:p>
              <a:pPr eaLnBrk="1" hangingPunct="1"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感受威尼斯式風格</a:t>
              </a:r>
              <a:endParaRPr kumimoji="0" lang="en-US" altLang="zh-TW">
                <a:solidFill>
                  <a:schemeClr val="bg1"/>
                </a:solidFill>
                <a:latin typeface="華康粗黑體(P)" pitchFamily="34" charset="-120"/>
                <a:ea typeface="華康粗黑體(P)" pitchFamily="34" charset="-12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充滿古代樸質淳厚意味</a:t>
              </a:r>
              <a:endParaRPr kumimoji="0" lang="en-US" altLang="zh-TW">
                <a:solidFill>
                  <a:schemeClr val="bg1"/>
                </a:solidFill>
                <a:latin typeface="華康粗黑體(P)" pitchFamily="34" charset="-120"/>
                <a:ea typeface="華康粗黑體(P)" pitchFamily="34" charset="-12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巴洛克音樂魅力</a:t>
              </a:r>
            </a:p>
          </p:txBody>
        </p:sp>
        <p:sp>
          <p:nvSpPr>
            <p:cNvPr id="90125" name="Text Box 19"/>
            <p:cNvSpPr txBox="1">
              <a:spLocks noChangeArrowheads="1"/>
            </p:cNvSpPr>
            <p:nvPr/>
          </p:nvSpPr>
          <p:spPr bwMode="auto">
            <a:xfrm>
              <a:off x="4363994" y="4125920"/>
              <a:ext cx="2584270" cy="1892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kumimoji="0" lang="zh-TW" altLang="en-US" sz="3600" b="1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高度讚譽</a:t>
              </a:r>
              <a:endParaRPr kumimoji="0" lang="zh-TW" altLang="en-US" b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路易十五親自指揮演出</a:t>
              </a:r>
              <a:endParaRPr kumimoji="0" lang="en-US" altLang="zh-TW">
                <a:solidFill>
                  <a:schemeClr val="bg1"/>
                </a:solidFill>
                <a:latin typeface="華康粗黑體(P)" pitchFamily="34" charset="-120"/>
                <a:ea typeface="華康粗黑體(P)" pitchFamily="34" charset="-120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1725</a:t>
              </a: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年阿姆斯特丹出版</a:t>
              </a:r>
              <a:endParaRPr kumimoji="0" lang="en-US" altLang="zh-TW">
                <a:solidFill>
                  <a:schemeClr val="bg1"/>
                </a:solidFill>
                <a:latin typeface="華康粗黑體(P)" pitchFamily="34" charset="-120"/>
                <a:ea typeface="華康粗黑體(P)" pitchFamily="34" charset="-120"/>
              </a:endParaRPr>
            </a:p>
            <a:p>
              <a:pPr algn="r" eaLnBrk="1" hangingPunct="1"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1729</a:t>
              </a:r>
              <a:r>
                <a:rPr kumimoji="0" lang="zh-TW" altLang="en-US">
                  <a:solidFill>
                    <a:schemeClr val="bg1"/>
                  </a:solidFill>
                  <a:latin typeface="華康粗黑體(P)" pitchFamily="34" charset="-120"/>
                  <a:ea typeface="華康粗黑體(P)" pitchFamily="34" charset="-120"/>
                </a:rPr>
                <a:t>年巴黎出版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群組 10"/>
          <p:cNvGrpSpPr/>
          <p:nvPr/>
        </p:nvGrpSpPr>
        <p:grpSpPr>
          <a:xfrm>
            <a:off x="718017" y="1764555"/>
            <a:ext cx="7704856" cy="1152127"/>
            <a:chOff x="718017" y="1676502"/>
            <a:chExt cx="7704856" cy="1672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圓角矩形 19"/>
            <p:cNvSpPr/>
            <p:nvPr/>
          </p:nvSpPr>
          <p:spPr>
            <a:xfrm>
              <a:off x="718017" y="1676502"/>
              <a:ext cx="3996859" cy="1368152"/>
            </a:xfrm>
            <a:prstGeom prst="roundRect">
              <a:avLst>
                <a:gd name="adj" fmla="val 18789"/>
              </a:avLst>
            </a:prstGeom>
            <a:solidFill>
              <a:srgbClr val="00B050"/>
            </a:solidFill>
            <a:ln w="63500">
              <a:solidFill>
                <a:srgbClr val="00B05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第一樂章 </a:t>
              </a:r>
              <a:r>
                <a:rPr kumimoji="0" lang="en-US" altLang="zh-TW" dirty="0">
                  <a:latin typeface="微軟正黑體" pitchFamily="34" charset="-120"/>
                  <a:ea typeface="微軟正黑體" pitchFamily="34" charset="-120"/>
                </a:rPr>
                <a:t>- </a:t>
              </a: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「春天來臨」 快板</a:t>
              </a:r>
            </a:p>
          </p:txBody>
        </p:sp>
        <p:sp>
          <p:nvSpPr>
            <p:cNvPr id="21" name="圓角矩形 20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B05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rgbClr val="000000"/>
                  </a:solidFill>
                </a:rPr>
                <a:t>　　</a:t>
              </a:r>
              <a:r>
                <a:rPr kumimoji="0" lang="zh-TW" altLang="en-US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>以快板表現迎接新春的喜悅。其明朗的氣氛因</a:t>
              </a:r>
              <a:r>
                <a:rPr kumimoji="0" lang="en-US" altLang="zh-TW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zh-TW" altLang="en-US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>　　雷雨來襲而一時中斷。</a:t>
              </a:r>
            </a:p>
          </p:txBody>
        </p:sp>
      </p:grpSp>
      <p:grpSp>
        <p:nvGrpSpPr>
          <p:cNvPr id="22" name="群組 11"/>
          <p:cNvGrpSpPr/>
          <p:nvPr/>
        </p:nvGrpSpPr>
        <p:grpSpPr>
          <a:xfrm>
            <a:off x="718017" y="320471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圓角矩形 22"/>
            <p:cNvSpPr/>
            <p:nvPr/>
          </p:nvSpPr>
          <p:spPr>
            <a:xfrm>
              <a:off x="718017" y="1676501"/>
              <a:ext cx="3996859" cy="1368152"/>
            </a:xfrm>
            <a:prstGeom prst="roundRect">
              <a:avLst>
                <a:gd name="adj" fmla="val 18789"/>
              </a:avLst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第二樂章 </a:t>
              </a:r>
              <a:r>
                <a:rPr kumimoji="0" lang="en-US" altLang="zh-TW" dirty="0">
                  <a:latin typeface="微軟正黑體" pitchFamily="34" charset="-120"/>
                  <a:ea typeface="微軟正黑體" pitchFamily="34" charset="-120"/>
                </a:rPr>
                <a:t>- </a:t>
              </a: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「牧羊人在小睡」 最緩版</a:t>
              </a: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>　　運用最緩板，由獨奏小提琴描寫出在草原上打盹</a:t>
              </a:r>
              <a:r>
                <a:rPr kumimoji="0" lang="en-US" altLang="zh-TW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zh-TW" altLang="en-US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>　　的牧羊人。</a:t>
              </a:r>
            </a:p>
          </p:txBody>
        </p:sp>
      </p:grpSp>
      <p:grpSp>
        <p:nvGrpSpPr>
          <p:cNvPr id="25" name="群組 14"/>
          <p:cNvGrpSpPr/>
          <p:nvPr/>
        </p:nvGrpSpPr>
        <p:grpSpPr>
          <a:xfrm>
            <a:off x="718017" y="4641291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圓角矩形 25"/>
            <p:cNvSpPr/>
            <p:nvPr/>
          </p:nvSpPr>
          <p:spPr>
            <a:xfrm>
              <a:off x="718017" y="1676501"/>
              <a:ext cx="3925421" cy="1368152"/>
            </a:xfrm>
            <a:prstGeom prst="roundRect">
              <a:avLst>
                <a:gd name="adj" fmla="val 18789"/>
              </a:avLst>
            </a:prstGeom>
            <a:solidFill>
              <a:srgbClr val="FFC000"/>
            </a:solidFill>
            <a:ln w="63500">
              <a:solidFill>
                <a:srgbClr val="FFC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第三樂章 </a:t>
              </a:r>
              <a:r>
                <a:rPr kumimoji="0" lang="en-US" altLang="zh-TW" dirty="0">
                  <a:latin typeface="微軟正黑體" pitchFamily="34" charset="-120"/>
                  <a:ea typeface="微軟正黑體" pitchFamily="34" charset="-120"/>
                </a:rPr>
                <a:t>- </a:t>
              </a:r>
              <a:r>
                <a:rPr kumimoji="0" lang="zh-TW" altLang="en-US" dirty="0">
                  <a:latin typeface="微軟正黑體" pitchFamily="34" charset="-120"/>
                  <a:ea typeface="微軟正黑體" pitchFamily="34" charset="-120"/>
                </a:rPr>
                <a:t>「田園之舞」 快板</a:t>
              </a:r>
            </a:p>
          </p:txBody>
        </p:sp>
        <p:sp>
          <p:nvSpPr>
            <p:cNvPr id="27" name="圓角矩形 26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C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2400" dirty="0">
                  <a:solidFill>
                    <a:srgbClr val="000000"/>
                  </a:solidFill>
                  <a:latin typeface="微軟正黑體" pitchFamily="34" charset="-120"/>
                  <a:ea typeface="微軟正黑體" pitchFamily="34" charset="-120"/>
                </a:rPr>
                <a:t>　　輕快的西西裡舞曲，描寫春天晴朗的天空下，少女們與牧羊人，隨著純樸牧笛輕快曲調婆娑起舞的樣子。</a:t>
              </a:r>
              <a:endParaRPr kumimoji="0" lang="zh-TW" altLang="en-US" sz="24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395536" y="820832"/>
            <a:ext cx="4963218" cy="6556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大調第一號協奏曲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春季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kumimoji="0"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23850" y="14049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23528" y="1980580"/>
            <a:ext cx="8424936" cy="388843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39750" y="1189038"/>
            <a:ext cx="2662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十四行詩 </a:t>
            </a:r>
            <a:r>
              <a:rPr kumimoji="0" lang="en-US" altLang="zh-TW" sz="320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 春</a:t>
            </a:r>
          </a:p>
        </p:txBody>
      </p:sp>
      <p:cxnSp>
        <p:nvCxnSpPr>
          <p:cNvPr id="3" name="直線接點 2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23850" y="-711200"/>
            <a:ext cx="8424863" cy="895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春臨大地，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眾鳥歡唱，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和風吹拂，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溪流低語。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天空很快被黑幕遮蔽，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雷鳴和閃電宣示暴風雨的前奏；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風雨過境，鳥花語再度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奏起和諧樂章。</a:t>
            </a:r>
          </a:p>
          <a:p>
            <a:pPr algn="ctr"/>
            <a:endParaRPr kumimoji="0" lang="en-US" altLang="zh-TW" sz="32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芳草鮮美的草原上，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枝葉沙沙作響，喃喃低語；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牧羊人安詳地打盹，腳旁睡著夏日懶狗。</a:t>
            </a:r>
          </a:p>
          <a:p>
            <a:pPr algn="ctr"/>
            <a:endParaRPr kumimoji="0" lang="en-US" altLang="zh-TW" sz="32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當春臨大地，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仙女和牧羊人隨著風笛愉悅的旋律</a:t>
            </a:r>
            <a:b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32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在他們的草原上婆娑起舞。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4" action="ppaction://hlinkfile"/>
          </p:cNvPr>
          <p:cNvSpPr/>
          <p:nvPr/>
        </p:nvSpPr>
        <p:spPr>
          <a:xfrm>
            <a:off x="107504" y="1548532"/>
            <a:ext cx="8784976" cy="45365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395536" y="820832"/>
            <a:ext cx="4963218" cy="6556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大調第一號協奏曲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春季</a:t>
            </a:r>
            <a:r>
              <a:rPr kumimoji="0"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kumimoji="0"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kumimoji="0"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3" name="直線接點 2"/>
          <p:cNvCxnSpPr/>
          <p:nvPr/>
        </p:nvCxnSpPr>
        <p:spPr>
          <a:xfrm>
            <a:off x="323850" y="14049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春~1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3568" y="1578757"/>
            <a:ext cx="7825184" cy="44342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718017" y="176455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圓角矩形 5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第一樂章－不太快的快板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描寫出豔陽下人畜的掙扎，也表現出恐懼北風與</a:t>
              </a:r>
              <a:endParaRPr kumimoji="0" lang="en-US" altLang="zh-TW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驟雨的「村民之嘆」。</a:t>
              </a:r>
              <a:endParaRPr kumimoji="0" lang="zh-TW" altLang="en-US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18017" y="3201131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圓角矩形 8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FFC000"/>
            </a:solidFill>
            <a:ln w="63500">
              <a:solidFill>
                <a:srgbClr val="FFC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第二樂章－慢板中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FFC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疲憊的牧羊人在閃電、雷聲以及蚊蠅聲、憤怒的</a:t>
              </a:r>
              <a:endParaRPr kumimoji="0" lang="en-US" altLang="zh-TW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狗叫聲中，不得安寧。</a:t>
              </a:r>
              <a:endParaRPr kumimoji="0" lang="en-US" altLang="zh-TW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718017" y="4644876"/>
            <a:ext cx="7704856" cy="1152128"/>
            <a:chOff x="718017" y="1676501"/>
            <a:chExt cx="7704856" cy="16722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" name="圓角矩形 2"/>
            <p:cNvSpPr/>
            <p:nvPr/>
          </p:nvSpPr>
          <p:spPr>
            <a:xfrm>
              <a:off x="718017" y="1676501"/>
              <a:ext cx="3853983" cy="1368152"/>
            </a:xfrm>
            <a:prstGeom prst="roundRect">
              <a:avLst>
                <a:gd name="adj" fmla="val 18789"/>
              </a:avLst>
            </a:prstGeom>
            <a:solidFill>
              <a:srgbClr val="0070C0"/>
            </a:solidFill>
            <a:ln w="63500">
              <a:solidFill>
                <a:srgbClr val="0070C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微軟正黑體" pitchFamily="34" charset="-120"/>
                  <a:ea typeface="微軟正黑體" pitchFamily="34" charset="-120"/>
                </a:rPr>
                <a:t>第三樂章－「炎夏季節」急板</a:t>
              </a:r>
              <a:endParaRPr kumimoji="0" lang="en-US" altLang="zh-TW" sz="2000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 altLang="zh-TW" dirty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/>
            </a:p>
          </p:txBody>
        </p:sp>
        <p:sp>
          <p:nvSpPr>
            <p:cNvPr id="4" name="圓角矩形 3"/>
            <p:cNvSpPr/>
            <p:nvPr/>
          </p:nvSpPr>
          <p:spPr>
            <a:xfrm>
              <a:off x="718017" y="2196604"/>
              <a:ext cx="7704856" cy="1152128"/>
            </a:xfrm>
            <a:prstGeom prst="roundRect">
              <a:avLst>
                <a:gd name="adj" fmla="val 13882"/>
              </a:avLst>
            </a:prstGeom>
            <a:solidFill>
              <a:schemeClr val="bg1"/>
            </a:solidFill>
            <a:ln w="63500">
              <a:solidFill>
                <a:srgbClr val="0070C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戲劇性的描寫出狂風與巨大的雷聲及紛紛落下的</a:t>
              </a:r>
              <a:endParaRPr kumimoji="0" lang="en-US" altLang="zh-TW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　　冰雹，摧殘著農作物。</a:t>
              </a:r>
            </a:p>
          </p:txBody>
        </p:sp>
      </p:grpSp>
      <p:cxnSp>
        <p:nvCxnSpPr>
          <p:cNvPr id="11" name="直線接點 10"/>
          <p:cNvCxnSpPr/>
          <p:nvPr/>
        </p:nvCxnSpPr>
        <p:spPr>
          <a:xfrm>
            <a:off x="323850" y="1485900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980580"/>
            <a:ext cx="8424936" cy="3888432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750" y="1189038"/>
            <a:ext cx="2662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十四行詩 </a:t>
            </a:r>
            <a:r>
              <a:rPr kumimoji="0" lang="en-US" altLang="zh-TW" sz="320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kumimoji="0" lang="zh-TW" altLang="en-US" sz="3200">
                <a:latin typeface="微軟正黑體" pitchFamily="34" charset="-120"/>
                <a:ea typeface="微軟正黑體" pitchFamily="34" charset="-120"/>
              </a:rPr>
              <a:t> 夏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323850" y="1773238"/>
            <a:ext cx="467995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79388" y="309563"/>
            <a:ext cx="9072562" cy="910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奄奄一息的人們和動物躺在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熾熱無情的太陽底下，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松樹彷彿就要起火；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杜鵑高歌著，加入斑鳩和金翅雀的行列中。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微風輕拂，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但很快地大風捲起；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若有風雨欲來之勢，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牧羊人被突如其來的狂風驚嚇。</a:t>
            </a:r>
          </a:p>
          <a:p>
            <a:pPr algn="ctr"/>
            <a:endParaRPr lang="en-US" altLang="zh-TW" sz="3200" i="1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擔心著他的羊群以及自己的命運，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他開始忙著做風雨前的準備，</a:t>
            </a:r>
            <a:endParaRPr lang="en-US" altLang="zh-TW" sz="320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不安的心在灰暗的天色下、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蚊蠅的嗡嗡作響下顯得更加孤立無援。</a:t>
            </a:r>
          </a:p>
          <a:p>
            <a:pPr algn="ctr"/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終於，他擔心的事發生了──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雷電交加的狂風暴雨及冰雹</a:t>
            </a:r>
            <a:b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阻撓了他回家的路。</a:t>
            </a:r>
          </a:p>
          <a:p>
            <a:pPr algn="ctr">
              <a:lnSpc>
                <a:spcPts val="5000"/>
              </a:lnSpc>
            </a:pPr>
            <a:endParaRPr kumimoji="0" lang="zh-TW" altLang="en-US" sz="320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629</Words>
  <Application>Microsoft Office PowerPoint</Application>
  <PresentationFormat>自訂</PresentationFormat>
  <Paragraphs>168</Paragraphs>
  <Slides>15</Slides>
  <Notes>13</Notes>
  <HiddenSlides>0</HiddenSlides>
  <MMClips>1</MMClips>
  <ScaleCrop>false</ScaleCrop>
  <HeadingPairs>
    <vt:vector size="4" baseType="variant">
      <vt:variant>
        <vt:lpstr>佈景主題</vt:lpstr>
      </vt:variant>
      <vt:variant>
        <vt:i4>7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Office 佈景主題</vt:lpstr>
      <vt:lpstr>自訂設計</vt:lpstr>
      <vt:lpstr>1_自訂設計</vt:lpstr>
      <vt:lpstr>2_自訂設計</vt:lpstr>
      <vt:lpstr>3_自訂設計</vt:lpstr>
      <vt:lpstr>4_自訂設計</vt:lpstr>
      <vt:lpstr>5_自訂設計</vt:lpstr>
      <vt:lpstr>韋瓦第作品介紹 – 四季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韋瓦第作品 – 四季</dc:title>
  <dc:creator>tevgod</dc:creator>
  <cp:lastModifiedBy>peggy</cp:lastModifiedBy>
  <cp:revision>61</cp:revision>
  <dcterms:created xsi:type="dcterms:W3CDTF">2012-10-24T13:09:48Z</dcterms:created>
  <dcterms:modified xsi:type="dcterms:W3CDTF">2014-10-21T18:06:13Z</dcterms:modified>
</cp:coreProperties>
</file>